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6"/>
    <p:sldMasterId id="2147483747" r:id="rId7"/>
  </p:sldMasterIdLst>
  <p:notesMasterIdLst>
    <p:notesMasterId r:id="rId21"/>
  </p:notesMasterIdLst>
  <p:handoutMasterIdLst>
    <p:handoutMasterId r:id="rId22"/>
  </p:handoutMasterIdLst>
  <p:sldIdLst>
    <p:sldId id="542" r:id="rId8"/>
    <p:sldId id="364" r:id="rId9"/>
    <p:sldId id="655" r:id="rId10"/>
    <p:sldId id="340" r:id="rId11"/>
    <p:sldId id="647" r:id="rId12"/>
    <p:sldId id="339" r:id="rId13"/>
    <p:sldId id="648" r:id="rId14"/>
    <p:sldId id="649" r:id="rId15"/>
    <p:sldId id="650" r:id="rId16"/>
    <p:sldId id="651" r:id="rId17"/>
    <p:sldId id="652" r:id="rId18"/>
    <p:sldId id="653" r:id="rId19"/>
    <p:sldId id="656" r:id="rId20"/>
  </p:sldIdLst>
  <p:sldSz cx="12192000" cy="6858000"/>
  <p:notesSz cx="6858000" cy="9144000"/>
  <p:embeddedFontLst>
    <p:embeddedFont>
      <p:font typeface="Raleway" panose="020B0604020202020204" charset="0"/>
      <p:regular r:id="rId23"/>
      <p:bold r:id="rId24"/>
      <p:italic r:id="rId25"/>
      <p:boldItalic r:id="rId26"/>
    </p:embeddedFont>
    <p:embeddedFont>
      <p:font typeface="Raleway ExtraBold" panose="020B0604020202020204" charset="0"/>
      <p:bold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3356"/>
    <a:srgbClr val="001F34"/>
    <a:srgbClr val="441B3C"/>
    <a:srgbClr val="003F36"/>
    <a:srgbClr val="005C8D"/>
    <a:srgbClr val="BE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78010" autoAdjust="0"/>
  </p:normalViewPr>
  <p:slideViewPr>
    <p:cSldViewPr snapToGrid="0" showGuides="1">
      <p:cViewPr varScale="1">
        <p:scale>
          <a:sx n="86" d="100"/>
          <a:sy n="86" d="100"/>
        </p:scale>
        <p:origin x="14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322E93-C2A9-461B-B952-5E550C66CC9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E595A58-8643-43D8-BE73-0A74887A40D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a-DK" dirty="0"/>
            <a:t>1. Viden om sammenhængen</a:t>
          </a:r>
        </a:p>
        <a:p>
          <a:pPr>
            <a:lnSpc>
              <a:spcPct val="100000"/>
            </a:lnSpc>
            <a:defRPr cap="all"/>
          </a:pPr>
          <a:r>
            <a:rPr lang="da-DK" dirty="0"/>
            <a:t>mellem alkohol og helbred </a:t>
          </a:r>
          <a:endParaRPr lang="en-US" dirty="0"/>
        </a:p>
      </dgm:t>
    </dgm:pt>
    <dgm:pt modelId="{D63A5904-8987-4F74-9114-B5F2DF56E908}" type="parTrans" cxnId="{9DD0A862-1687-4CB4-9C2F-73DA5052C743}">
      <dgm:prSet/>
      <dgm:spPr/>
      <dgm:t>
        <a:bodyPr/>
        <a:lstStyle/>
        <a:p>
          <a:endParaRPr lang="en-US"/>
        </a:p>
      </dgm:t>
    </dgm:pt>
    <dgm:pt modelId="{9CBF53B5-5277-49B7-AE17-228E80BE8E53}" type="sibTrans" cxnId="{9DD0A862-1687-4CB4-9C2F-73DA5052C743}">
      <dgm:prSet/>
      <dgm:spPr/>
      <dgm:t>
        <a:bodyPr/>
        <a:lstStyle/>
        <a:p>
          <a:endParaRPr lang="en-US"/>
        </a:p>
      </dgm:t>
    </dgm:pt>
    <dgm:pt modelId="{827190F6-A65E-4E03-A45C-136D18251C3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a-DK" dirty="0"/>
            <a:t>2. At spørge ind til alkohol: alkohol-kultur og de sundheds-professionelles normer om alkohol </a:t>
          </a:r>
          <a:endParaRPr lang="en-US" dirty="0"/>
        </a:p>
      </dgm:t>
    </dgm:pt>
    <dgm:pt modelId="{7EE3DAF0-DD76-494B-B4AE-5B7E2CABEB6A}" type="parTrans" cxnId="{4C20BB4D-A015-42BB-8DD3-0DCC3D9C5720}">
      <dgm:prSet/>
      <dgm:spPr/>
      <dgm:t>
        <a:bodyPr/>
        <a:lstStyle/>
        <a:p>
          <a:endParaRPr lang="en-US"/>
        </a:p>
      </dgm:t>
    </dgm:pt>
    <dgm:pt modelId="{BBB629BD-12C2-4A80-B691-22A767B65853}" type="sibTrans" cxnId="{4C20BB4D-A015-42BB-8DD3-0DCC3D9C5720}">
      <dgm:prSet/>
      <dgm:spPr/>
      <dgm:t>
        <a:bodyPr/>
        <a:lstStyle/>
        <a:p>
          <a:endParaRPr lang="en-US"/>
        </a:p>
      </dgm:t>
    </dgm:pt>
    <dgm:pt modelId="{711A1F1F-4621-48ED-92FD-95E87677483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a-DK" dirty="0"/>
            <a:t>3. Organisatoriske rammer </a:t>
          </a:r>
          <a:endParaRPr lang="en-US" dirty="0"/>
        </a:p>
      </dgm:t>
    </dgm:pt>
    <dgm:pt modelId="{98053A6B-9FB9-4D4D-B2C7-BD8CFCA71CD1}" type="parTrans" cxnId="{51C44490-FF88-402E-8461-8D71E1583444}">
      <dgm:prSet/>
      <dgm:spPr/>
      <dgm:t>
        <a:bodyPr/>
        <a:lstStyle/>
        <a:p>
          <a:endParaRPr lang="en-US"/>
        </a:p>
      </dgm:t>
    </dgm:pt>
    <dgm:pt modelId="{6A4BD0B5-8068-4855-B288-9AF4CB129AE9}" type="sibTrans" cxnId="{51C44490-FF88-402E-8461-8D71E1583444}">
      <dgm:prSet/>
      <dgm:spPr/>
      <dgm:t>
        <a:bodyPr/>
        <a:lstStyle/>
        <a:p>
          <a:endParaRPr lang="en-US"/>
        </a:p>
      </dgm:t>
    </dgm:pt>
    <dgm:pt modelId="{AB691092-0B2E-43AA-A8BC-8155DE50520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a-DK" dirty="0"/>
            <a:t>4. Samarbejde på tværs </a:t>
          </a:r>
          <a:endParaRPr lang="en-US" dirty="0"/>
        </a:p>
      </dgm:t>
    </dgm:pt>
    <dgm:pt modelId="{2DB1C901-313A-43D7-A8BA-F86198BA0552}" type="parTrans" cxnId="{B8CABE75-5D2B-499A-994A-D6F8A3034067}">
      <dgm:prSet/>
      <dgm:spPr/>
      <dgm:t>
        <a:bodyPr/>
        <a:lstStyle/>
        <a:p>
          <a:endParaRPr lang="en-US"/>
        </a:p>
      </dgm:t>
    </dgm:pt>
    <dgm:pt modelId="{E9FBBFFB-1E7E-46EA-9D81-83893E4DAC2B}" type="sibTrans" cxnId="{B8CABE75-5D2B-499A-994A-D6F8A3034067}">
      <dgm:prSet/>
      <dgm:spPr/>
      <dgm:t>
        <a:bodyPr/>
        <a:lstStyle/>
        <a:p>
          <a:endParaRPr lang="en-US"/>
        </a:p>
      </dgm:t>
    </dgm:pt>
    <dgm:pt modelId="{46914D12-0AAD-44D6-961A-AF2F6DE760A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a-DK" dirty="0"/>
            <a:t>5. VBA-spørgsmål</a:t>
          </a:r>
          <a:endParaRPr lang="en-US" dirty="0"/>
        </a:p>
      </dgm:t>
    </dgm:pt>
    <dgm:pt modelId="{2E3D9814-8A2D-4DD7-8A9C-A1E3DADF2A37}" type="parTrans" cxnId="{F7367A43-BD6C-4658-A8CB-CC121203AC60}">
      <dgm:prSet/>
      <dgm:spPr/>
      <dgm:t>
        <a:bodyPr/>
        <a:lstStyle/>
        <a:p>
          <a:endParaRPr lang="en-US"/>
        </a:p>
      </dgm:t>
    </dgm:pt>
    <dgm:pt modelId="{226C90C1-127E-4945-8F78-2465653E6BB3}" type="sibTrans" cxnId="{F7367A43-BD6C-4658-A8CB-CC121203AC60}">
      <dgm:prSet/>
      <dgm:spPr/>
      <dgm:t>
        <a:bodyPr/>
        <a:lstStyle/>
        <a:p>
          <a:endParaRPr lang="en-US"/>
        </a:p>
      </dgm:t>
    </dgm:pt>
    <dgm:pt modelId="{E09DBD0D-FB12-4F91-A327-59A6FF220405}" type="pres">
      <dgm:prSet presAssocID="{CC322E93-C2A9-461B-B952-5E550C66CC94}" presName="root" presStyleCnt="0">
        <dgm:presLayoutVars>
          <dgm:dir/>
          <dgm:resizeHandles val="exact"/>
        </dgm:presLayoutVars>
      </dgm:prSet>
      <dgm:spPr/>
    </dgm:pt>
    <dgm:pt modelId="{7628ECDD-F5AE-476F-8B47-862AE7B8A3DA}" type="pres">
      <dgm:prSet presAssocID="{CE595A58-8643-43D8-BE73-0A74887A40D7}" presName="compNode" presStyleCnt="0"/>
      <dgm:spPr/>
    </dgm:pt>
    <dgm:pt modelId="{F124346B-763B-4B35-AE3F-020F799DB02D}" type="pres">
      <dgm:prSet presAssocID="{CE595A58-8643-43D8-BE73-0A74887A40D7}" presName="iconBgRect" presStyleLbl="bgShp" presStyleIdx="0" presStyleCnt="5"/>
      <dgm:spPr/>
    </dgm:pt>
    <dgm:pt modelId="{EFB14E99-46D4-420B-9F8B-1587F78F4A92}" type="pres">
      <dgm:prSet presAssocID="{CE595A58-8643-43D8-BE73-0A74887A40D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ttle"/>
        </a:ext>
      </dgm:extLst>
    </dgm:pt>
    <dgm:pt modelId="{E741A8F0-3669-4A62-9F32-DD2E3649B1AC}" type="pres">
      <dgm:prSet presAssocID="{CE595A58-8643-43D8-BE73-0A74887A40D7}" presName="spaceRect" presStyleCnt="0"/>
      <dgm:spPr/>
    </dgm:pt>
    <dgm:pt modelId="{E119F90A-58EE-468E-A225-AE7AAC0CE4E6}" type="pres">
      <dgm:prSet presAssocID="{CE595A58-8643-43D8-BE73-0A74887A40D7}" presName="textRect" presStyleLbl="revTx" presStyleIdx="0" presStyleCnt="5" custScaleX="151104">
        <dgm:presLayoutVars>
          <dgm:chMax val="1"/>
          <dgm:chPref val="1"/>
        </dgm:presLayoutVars>
      </dgm:prSet>
      <dgm:spPr/>
    </dgm:pt>
    <dgm:pt modelId="{0BA74A69-AF9E-4C20-8ACA-619326ECE50B}" type="pres">
      <dgm:prSet presAssocID="{9CBF53B5-5277-49B7-AE17-228E80BE8E53}" presName="sibTrans" presStyleCnt="0"/>
      <dgm:spPr/>
    </dgm:pt>
    <dgm:pt modelId="{6CEA23B3-E644-4395-9CAE-5D6B5A44A55B}" type="pres">
      <dgm:prSet presAssocID="{827190F6-A65E-4E03-A45C-136D18251C31}" presName="compNode" presStyleCnt="0"/>
      <dgm:spPr/>
    </dgm:pt>
    <dgm:pt modelId="{A485873C-BA0B-4535-B8A7-53091A11C0CE}" type="pres">
      <dgm:prSet presAssocID="{827190F6-A65E-4E03-A45C-136D18251C31}" presName="iconBgRect" presStyleLbl="bgShp" presStyleIdx="1" presStyleCnt="5"/>
      <dgm:spPr/>
    </dgm:pt>
    <dgm:pt modelId="{DE92A80C-19F2-4BDE-91F4-CC651FEC38ED}" type="pres">
      <dgm:prSet presAssocID="{827190F6-A65E-4E03-A45C-136D18251C3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mpagne Glasses"/>
        </a:ext>
      </dgm:extLst>
    </dgm:pt>
    <dgm:pt modelId="{1D2EA937-BB2C-46D8-AF7F-6F2704D77462}" type="pres">
      <dgm:prSet presAssocID="{827190F6-A65E-4E03-A45C-136D18251C31}" presName="spaceRect" presStyleCnt="0"/>
      <dgm:spPr/>
    </dgm:pt>
    <dgm:pt modelId="{C1B0810D-15C7-4472-8E71-B824F5C4D81C}" type="pres">
      <dgm:prSet presAssocID="{827190F6-A65E-4E03-A45C-136D18251C31}" presName="textRect" presStyleLbl="revTx" presStyleIdx="1" presStyleCnt="5" custScaleX="203723">
        <dgm:presLayoutVars>
          <dgm:chMax val="1"/>
          <dgm:chPref val="1"/>
        </dgm:presLayoutVars>
      </dgm:prSet>
      <dgm:spPr/>
    </dgm:pt>
    <dgm:pt modelId="{7F87B125-E228-4579-A4A7-3AAA27C76B11}" type="pres">
      <dgm:prSet presAssocID="{BBB629BD-12C2-4A80-B691-22A767B65853}" presName="sibTrans" presStyleCnt="0"/>
      <dgm:spPr/>
    </dgm:pt>
    <dgm:pt modelId="{E442A516-C8E8-413D-98D0-9649B815F724}" type="pres">
      <dgm:prSet presAssocID="{711A1F1F-4621-48ED-92FD-95E876774836}" presName="compNode" presStyleCnt="0"/>
      <dgm:spPr/>
    </dgm:pt>
    <dgm:pt modelId="{0325FFD1-A56C-418A-8D6A-664A2B5D4120}" type="pres">
      <dgm:prSet presAssocID="{711A1F1F-4621-48ED-92FD-95E876774836}" presName="iconBgRect" presStyleLbl="bgShp" presStyleIdx="2" presStyleCnt="5" custLinFactNeighborX="1336" custLinFactNeighborY="5344"/>
      <dgm:spPr/>
    </dgm:pt>
    <dgm:pt modelId="{768C2666-010B-40FC-AD35-3278B47DFD8C}" type="pres">
      <dgm:prSet presAssocID="{711A1F1F-4621-48ED-92FD-95E876774836}" presName="iconRect" presStyleLbl="node1" presStyleIdx="2" presStyleCnt="5" custLinFactNeighborX="2328" custLinFactNeighborY="931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CA9BB2CD-F617-4E29-A78C-EBE8491926B5}" type="pres">
      <dgm:prSet presAssocID="{711A1F1F-4621-48ED-92FD-95E876774836}" presName="spaceRect" presStyleCnt="0"/>
      <dgm:spPr/>
    </dgm:pt>
    <dgm:pt modelId="{2D2D0A54-A77F-4C61-B091-B1E93A9BFC87}" type="pres">
      <dgm:prSet presAssocID="{711A1F1F-4621-48ED-92FD-95E876774836}" presName="textRect" presStyleLbl="revTx" presStyleIdx="2" presStyleCnt="5" custScaleX="123138" custLinFactNeighborX="-815" custLinFactNeighborY="-34633">
        <dgm:presLayoutVars>
          <dgm:chMax val="1"/>
          <dgm:chPref val="1"/>
        </dgm:presLayoutVars>
      </dgm:prSet>
      <dgm:spPr/>
    </dgm:pt>
    <dgm:pt modelId="{F9D2CD32-F80B-4572-A4E6-C2D8C35D3301}" type="pres">
      <dgm:prSet presAssocID="{6A4BD0B5-8068-4855-B288-9AF4CB129AE9}" presName="sibTrans" presStyleCnt="0"/>
      <dgm:spPr/>
    </dgm:pt>
    <dgm:pt modelId="{8B73C5F9-CFE4-45F4-9DB7-264F20296694}" type="pres">
      <dgm:prSet presAssocID="{AB691092-0B2E-43AA-A8BC-8155DE505206}" presName="compNode" presStyleCnt="0"/>
      <dgm:spPr/>
    </dgm:pt>
    <dgm:pt modelId="{823E940D-DAD2-42C5-B12E-F57AF0178DAE}" type="pres">
      <dgm:prSet presAssocID="{AB691092-0B2E-43AA-A8BC-8155DE505206}" presName="iconBgRect" presStyleLbl="bgShp" presStyleIdx="3" presStyleCnt="5" custLinFactNeighborX="5747" custLinFactNeighborY="4007"/>
      <dgm:spPr/>
    </dgm:pt>
    <dgm:pt modelId="{85F1685A-4B65-484A-9028-FFD17A3CA74B}" type="pres">
      <dgm:prSet presAssocID="{AB691092-0B2E-43AA-A8BC-8155DE505206}" presName="iconRect" presStyleLbl="node1" presStyleIdx="3" presStyleCnt="5" custLinFactNeighborX="10016" custLinFactNeighborY="698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60C86E1-A834-4E3A-BC9E-54D15F0A6945}" type="pres">
      <dgm:prSet presAssocID="{AB691092-0B2E-43AA-A8BC-8155DE505206}" presName="spaceRect" presStyleCnt="0"/>
      <dgm:spPr/>
    </dgm:pt>
    <dgm:pt modelId="{BA1C30EA-51F0-465F-985C-2B37E79A1FB9}" type="pres">
      <dgm:prSet presAssocID="{AB691092-0B2E-43AA-A8BC-8155DE505206}" presName="textRect" presStyleLbl="revTx" presStyleIdx="3" presStyleCnt="5" custLinFactNeighborX="3505" custLinFactNeighborY="-10187">
        <dgm:presLayoutVars>
          <dgm:chMax val="1"/>
          <dgm:chPref val="1"/>
        </dgm:presLayoutVars>
      </dgm:prSet>
      <dgm:spPr/>
    </dgm:pt>
    <dgm:pt modelId="{02994E3E-DE0E-439F-8F07-82A28A16D9AE}" type="pres">
      <dgm:prSet presAssocID="{E9FBBFFB-1E7E-46EA-9D81-83893E4DAC2B}" presName="sibTrans" presStyleCnt="0"/>
      <dgm:spPr/>
    </dgm:pt>
    <dgm:pt modelId="{0ADFD567-D435-4759-A88E-6730C1605935}" type="pres">
      <dgm:prSet presAssocID="{46914D12-0AAD-44D6-961A-AF2F6DE760AB}" presName="compNode" presStyleCnt="0"/>
      <dgm:spPr/>
    </dgm:pt>
    <dgm:pt modelId="{BC928BCD-E3AD-4854-9495-763C2AC5C23C}" type="pres">
      <dgm:prSet presAssocID="{46914D12-0AAD-44D6-961A-AF2F6DE760AB}" presName="iconBgRect" presStyleLbl="bgShp" presStyleIdx="4" presStyleCnt="5" custLinFactNeighborX="20577" custLinFactNeighborY="2718"/>
      <dgm:spPr/>
    </dgm:pt>
    <dgm:pt modelId="{7E3E403C-7D3C-47BF-980D-1BB4EEAB6473}" type="pres">
      <dgm:prSet presAssocID="{46914D12-0AAD-44D6-961A-AF2F6DE760AB}" presName="iconRect" presStyleLbl="node1" presStyleIdx="4" presStyleCnt="5" custLinFactNeighborX="35351" custLinFactNeighborY="5862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BED6CB1-12F0-437D-A25E-189C3F058980}" type="pres">
      <dgm:prSet presAssocID="{46914D12-0AAD-44D6-961A-AF2F6DE760AB}" presName="spaceRect" presStyleCnt="0"/>
      <dgm:spPr/>
    </dgm:pt>
    <dgm:pt modelId="{209BE0C5-61EE-4D21-B945-59FEA2C4047B}" type="pres">
      <dgm:prSet presAssocID="{46914D12-0AAD-44D6-961A-AF2F6DE760AB}" presName="textRect" presStyleLbl="revTx" presStyleIdx="4" presStyleCnt="5" custScaleX="117886" custLinFactNeighborX="5988" custLinFactNeighborY="-8601">
        <dgm:presLayoutVars>
          <dgm:chMax val="1"/>
          <dgm:chPref val="1"/>
        </dgm:presLayoutVars>
      </dgm:prSet>
      <dgm:spPr/>
    </dgm:pt>
  </dgm:ptLst>
  <dgm:cxnLst>
    <dgm:cxn modelId="{BE56BB10-9150-469C-A6D7-285B0DEE25F3}" type="presOf" srcId="{711A1F1F-4621-48ED-92FD-95E876774836}" destId="{2D2D0A54-A77F-4C61-B091-B1E93A9BFC87}" srcOrd="0" destOrd="0" presId="urn:microsoft.com/office/officeart/2018/5/layout/IconCircleLabelList"/>
    <dgm:cxn modelId="{EFCF1F32-C170-4CE7-A86C-B8F401360187}" type="presOf" srcId="{CC322E93-C2A9-461B-B952-5E550C66CC94}" destId="{E09DBD0D-FB12-4F91-A327-59A6FF220405}" srcOrd="0" destOrd="0" presId="urn:microsoft.com/office/officeart/2018/5/layout/IconCircleLabelList"/>
    <dgm:cxn modelId="{7BDB5740-44FA-46F1-9D1A-F423D6C40450}" type="presOf" srcId="{CE595A58-8643-43D8-BE73-0A74887A40D7}" destId="{E119F90A-58EE-468E-A225-AE7AAC0CE4E6}" srcOrd="0" destOrd="0" presId="urn:microsoft.com/office/officeart/2018/5/layout/IconCircleLabelList"/>
    <dgm:cxn modelId="{9DD0A862-1687-4CB4-9C2F-73DA5052C743}" srcId="{CC322E93-C2A9-461B-B952-5E550C66CC94}" destId="{CE595A58-8643-43D8-BE73-0A74887A40D7}" srcOrd="0" destOrd="0" parTransId="{D63A5904-8987-4F74-9114-B5F2DF56E908}" sibTransId="{9CBF53B5-5277-49B7-AE17-228E80BE8E53}"/>
    <dgm:cxn modelId="{F7367A43-BD6C-4658-A8CB-CC121203AC60}" srcId="{CC322E93-C2A9-461B-B952-5E550C66CC94}" destId="{46914D12-0AAD-44D6-961A-AF2F6DE760AB}" srcOrd="4" destOrd="0" parTransId="{2E3D9814-8A2D-4DD7-8A9C-A1E3DADF2A37}" sibTransId="{226C90C1-127E-4945-8F78-2465653E6BB3}"/>
    <dgm:cxn modelId="{4C20BB4D-A015-42BB-8DD3-0DCC3D9C5720}" srcId="{CC322E93-C2A9-461B-B952-5E550C66CC94}" destId="{827190F6-A65E-4E03-A45C-136D18251C31}" srcOrd="1" destOrd="0" parTransId="{7EE3DAF0-DD76-494B-B4AE-5B7E2CABEB6A}" sibTransId="{BBB629BD-12C2-4A80-B691-22A767B65853}"/>
    <dgm:cxn modelId="{857D7054-725F-4B45-8D9B-045CE63E33D0}" type="presOf" srcId="{AB691092-0B2E-43AA-A8BC-8155DE505206}" destId="{BA1C30EA-51F0-465F-985C-2B37E79A1FB9}" srcOrd="0" destOrd="0" presId="urn:microsoft.com/office/officeart/2018/5/layout/IconCircleLabelList"/>
    <dgm:cxn modelId="{B8CABE75-5D2B-499A-994A-D6F8A3034067}" srcId="{CC322E93-C2A9-461B-B952-5E550C66CC94}" destId="{AB691092-0B2E-43AA-A8BC-8155DE505206}" srcOrd="3" destOrd="0" parTransId="{2DB1C901-313A-43D7-A8BA-F86198BA0552}" sibTransId="{E9FBBFFB-1E7E-46EA-9D81-83893E4DAC2B}"/>
    <dgm:cxn modelId="{CF3B1E8E-81A7-41CF-8C6C-4ABB7BA79976}" type="presOf" srcId="{827190F6-A65E-4E03-A45C-136D18251C31}" destId="{C1B0810D-15C7-4472-8E71-B824F5C4D81C}" srcOrd="0" destOrd="0" presId="urn:microsoft.com/office/officeart/2018/5/layout/IconCircleLabelList"/>
    <dgm:cxn modelId="{51C44490-FF88-402E-8461-8D71E1583444}" srcId="{CC322E93-C2A9-461B-B952-5E550C66CC94}" destId="{711A1F1F-4621-48ED-92FD-95E876774836}" srcOrd="2" destOrd="0" parTransId="{98053A6B-9FB9-4D4D-B2C7-BD8CFCA71CD1}" sibTransId="{6A4BD0B5-8068-4855-B288-9AF4CB129AE9}"/>
    <dgm:cxn modelId="{C4152DDA-FFCB-469B-BA73-041EF3E5D243}" type="presOf" srcId="{46914D12-0AAD-44D6-961A-AF2F6DE760AB}" destId="{209BE0C5-61EE-4D21-B945-59FEA2C4047B}" srcOrd="0" destOrd="0" presId="urn:microsoft.com/office/officeart/2018/5/layout/IconCircleLabelList"/>
    <dgm:cxn modelId="{3790C2D3-665A-40DA-8E51-65A9AEBFF4AC}" type="presParOf" srcId="{E09DBD0D-FB12-4F91-A327-59A6FF220405}" destId="{7628ECDD-F5AE-476F-8B47-862AE7B8A3DA}" srcOrd="0" destOrd="0" presId="urn:microsoft.com/office/officeart/2018/5/layout/IconCircleLabelList"/>
    <dgm:cxn modelId="{2BB8BEAC-BD98-431E-B2A2-C3E60D2C998A}" type="presParOf" srcId="{7628ECDD-F5AE-476F-8B47-862AE7B8A3DA}" destId="{F124346B-763B-4B35-AE3F-020F799DB02D}" srcOrd="0" destOrd="0" presId="urn:microsoft.com/office/officeart/2018/5/layout/IconCircleLabelList"/>
    <dgm:cxn modelId="{2D280EDB-101E-475C-AB5C-FA8B30F30FAE}" type="presParOf" srcId="{7628ECDD-F5AE-476F-8B47-862AE7B8A3DA}" destId="{EFB14E99-46D4-420B-9F8B-1587F78F4A92}" srcOrd="1" destOrd="0" presId="urn:microsoft.com/office/officeart/2018/5/layout/IconCircleLabelList"/>
    <dgm:cxn modelId="{F061EAC8-308E-461D-9E3A-D05EF3300212}" type="presParOf" srcId="{7628ECDD-F5AE-476F-8B47-862AE7B8A3DA}" destId="{E741A8F0-3669-4A62-9F32-DD2E3649B1AC}" srcOrd="2" destOrd="0" presId="urn:microsoft.com/office/officeart/2018/5/layout/IconCircleLabelList"/>
    <dgm:cxn modelId="{2D27AFA8-F7A2-489E-8DDC-EB19F57592F0}" type="presParOf" srcId="{7628ECDD-F5AE-476F-8B47-862AE7B8A3DA}" destId="{E119F90A-58EE-468E-A225-AE7AAC0CE4E6}" srcOrd="3" destOrd="0" presId="urn:microsoft.com/office/officeart/2018/5/layout/IconCircleLabelList"/>
    <dgm:cxn modelId="{7ACFDCB7-058D-424A-AD71-5F5E1ABABE3F}" type="presParOf" srcId="{E09DBD0D-FB12-4F91-A327-59A6FF220405}" destId="{0BA74A69-AF9E-4C20-8ACA-619326ECE50B}" srcOrd="1" destOrd="0" presId="urn:microsoft.com/office/officeart/2018/5/layout/IconCircleLabelList"/>
    <dgm:cxn modelId="{8F822BFD-D18C-4A55-B880-B04C9D6B01FE}" type="presParOf" srcId="{E09DBD0D-FB12-4F91-A327-59A6FF220405}" destId="{6CEA23B3-E644-4395-9CAE-5D6B5A44A55B}" srcOrd="2" destOrd="0" presId="urn:microsoft.com/office/officeart/2018/5/layout/IconCircleLabelList"/>
    <dgm:cxn modelId="{8C467DD7-805C-437B-BC65-EC32D7414329}" type="presParOf" srcId="{6CEA23B3-E644-4395-9CAE-5D6B5A44A55B}" destId="{A485873C-BA0B-4535-B8A7-53091A11C0CE}" srcOrd="0" destOrd="0" presId="urn:microsoft.com/office/officeart/2018/5/layout/IconCircleLabelList"/>
    <dgm:cxn modelId="{77717872-552A-4800-B851-DBA50CA8A089}" type="presParOf" srcId="{6CEA23B3-E644-4395-9CAE-5D6B5A44A55B}" destId="{DE92A80C-19F2-4BDE-91F4-CC651FEC38ED}" srcOrd="1" destOrd="0" presId="urn:microsoft.com/office/officeart/2018/5/layout/IconCircleLabelList"/>
    <dgm:cxn modelId="{D8C0AC24-EFCD-4C49-9410-392FB6512979}" type="presParOf" srcId="{6CEA23B3-E644-4395-9CAE-5D6B5A44A55B}" destId="{1D2EA937-BB2C-46D8-AF7F-6F2704D77462}" srcOrd="2" destOrd="0" presId="urn:microsoft.com/office/officeart/2018/5/layout/IconCircleLabelList"/>
    <dgm:cxn modelId="{BC06F03A-6770-462F-AB32-15F5694A6932}" type="presParOf" srcId="{6CEA23B3-E644-4395-9CAE-5D6B5A44A55B}" destId="{C1B0810D-15C7-4472-8E71-B824F5C4D81C}" srcOrd="3" destOrd="0" presId="urn:microsoft.com/office/officeart/2018/5/layout/IconCircleLabelList"/>
    <dgm:cxn modelId="{A9F99FEA-F174-4B63-936C-95D3A512C210}" type="presParOf" srcId="{E09DBD0D-FB12-4F91-A327-59A6FF220405}" destId="{7F87B125-E228-4579-A4A7-3AAA27C76B11}" srcOrd="3" destOrd="0" presId="urn:microsoft.com/office/officeart/2018/5/layout/IconCircleLabelList"/>
    <dgm:cxn modelId="{D65DB24C-99E9-46CD-AFB7-9F8066ED1DAC}" type="presParOf" srcId="{E09DBD0D-FB12-4F91-A327-59A6FF220405}" destId="{E442A516-C8E8-413D-98D0-9649B815F724}" srcOrd="4" destOrd="0" presId="urn:microsoft.com/office/officeart/2018/5/layout/IconCircleLabelList"/>
    <dgm:cxn modelId="{66D0EAF9-8EC9-4E1C-B7FB-A0D2E7863F87}" type="presParOf" srcId="{E442A516-C8E8-413D-98D0-9649B815F724}" destId="{0325FFD1-A56C-418A-8D6A-664A2B5D4120}" srcOrd="0" destOrd="0" presId="urn:microsoft.com/office/officeart/2018/5/layout/IconCircleLabelList"/>
    <dgm:cxn modelId="{1A2D7C18-16CE-4085-B7E8-9C1D1FBC4DC6}" type="presParOf" srcId="{E442A516-C8E8-413D-98D0-9649B815F724}" destId="{768C2666-010B-40FC-AD35-3278B47DFD8C}" srcOrd="1" destOrd="0" presId="urn:microsoft.com/office/officeart/2018/5/layout/IconCircleLabelList"/>
    <dgm:cxn modelId="{96F6057D-B239-45A4-A2F8-ED128640EA8F}" type="presParOf" srcId="{E442A516-C8E8-413D-98D0-9649B815F724}" destId="{CA9BB2CD-F617-4E29-A78C-EBE8491926B5}" srcOrd="2" destOrd="0" presId="urn:microsoft.com/office/officeart/2018/5/layout/IconCircleLabelList"/>
    <dgm:cxn modelId="{726B6C69-A57B-4C51-B291-2A1CB816AB86}" type="presParOf" srcId="{E442A516-C8E8-413D-98D0-9649B815F724}" destId="{2D2D0A54-A77F-4C61-B091-B1E93A9BFC87}" srcOrd="3" destOrd="0" presId="urn:microsoft.com/office/officeart/2018/5/layout/IconCircleLabelList"/>
    <dgm:cxn modelId="{4E245FFB-1968-49B4-8FC0-3E4B88CFEDC6}" type="presParOf" srcId="{E09DBD0D-FB12-4F91-A327-59A6FF220405}" destId="{F9D2CD32-F80B-4572-A4E6-C2D8C35D3301}" srcOrd="5" destOrd="0" presId="urn:microsoft.com/office/officeart/2018/5/layout/IconCircleLabelList"/>
    <dgm:cxn modelId="{915EA30B-E0F6-4899-8ED7-3BAB764A06A2}" type="presParOf" srcId="{E09DBD0D-FB12-4F91-A327-59A6FF220405}" destId="{8B73C5F9-CFE4-45F4-9DB7-264F20296694}" srcOrd="6" destOrd="0" presId="urn:microsoft.com/office/officeart/2018/5/layout/IconCircleLabelList"/>
    <dgm:cxn modelId="{B8E37A80-B5A9-4F09-813B-0AA9F134F262}" type="presParOf" srcId="{8B73C5F9-CFE4-45F4-9DB7-264F20296694}" destId="{823E940D-DAD2-42C5-B12E-F57AF0178DAE}" srcOrd="0" destOrd="0" presId="urn:microsoft.com/office/officeart/2018/5/layout/IconCircleLabelList"/>
    <dgm:cxn modelId="{AB4FD68C-439C-4F74-BC02-B69A6DA6C377}" type="presParOf" srcId="{8B73C5F9-CFE4-45F4-9DB7-264F20296694}" destId="{85F1685A-4B65-484A-9028-FFD17A3CA74B}" srcOrd="1" destOrd="0" presId="urn:microsoft.com/office/officeart/2018/5/layout/IconCircleLabelList"/>
    <dgm:cxn modelId="{B849F77B-72B5-416A-8E9C-2C2B0B680D84}" type="presParOf" srcId="{8B73C5F9-CFE4-45F4-9DB7-264F20296694}" destId="{E60C86E1-A834-4E3A-BC9E-54D15F0A6945}" srcOrd="2" destOrd="0" presId="urn:microsoft.com/office/officeart/2018/5/layout/IconCircleLabelList"/>
    <dgm:cxn modelId="{40B3C7D9-97F4-40B2-B4C0-15C996555336}" type="presParOf" srcId="{8B73C5F9-CFE4-45F4-9DB7-264F20296694}" destId="{BA1C30EA-51F0-465F-985C-2B37E79A1FB9}" srcOrd="3" destOrd="0" presId="urn:microsoft.com/office/officeart/2018/5/layout/IconCircleLabelList"/>
    <dgm:cxn modelId="{9BD34A87-7DB6-478C-B18B-FBF1D8786020}" type="presParOf" srcId="{E09DBD0D-FB12-4F91-A327-59A6FF220405}" destId="{02994E3E-DE0E-439F-8F07-82A28A16D9AE}" srcOrd="7" destOrd="0" presId="urn:microsoft.com/office/officeart/2018/5/layout/IconCircleLabelList"/>
    <dgm:cxn modelId="{BDEB4961-04AF-4488-9EF5-9A954B07009D}" type="presParOf" srcId="{E09DBD0D-FB12-4F91-A327-59A6FF220405}" destId="{0ADFD567-D435-4759-A88E-6730C1605935}" srcOrd="8" destOrd="0" presId="urn:microsoft.com/office/officeart/2018/5/layout/IconCircleLabelList"/>
    <dgm:cxn modelId="{DB457609-DCC1-4C7D-9522-D59AAF0A6968}" type="presParOf" srcId="{0ADFD567-D435-4759-A88E-6730C1605935}" destId="{BC928BCD-E3AD-4854-9495-763C2AC5C23C}" srcOrd="0" destOrd="0" presId="urn:microsoft.com/office/officeart/2018/5/layout/IconCircleLabelList"/>
    <dgm:cxn modelId="{07AE8109-2F8F-4B4E-A88C-774D59C7BADC}" type="presParOf" srcId="{0ADFD567-D435-4759-A88E-6730C1605935}" destId="{7E3E403C-7D3C-47BF-980D-1BB4EEAB6473}" srcOrd="1" destOrd="0" presId="urn:microsoft.com/office/officeart/2018/5/layout/IconCircleLabelList"/>
    <dgm:cxn modelId="{6CD48162-BD31-4BF1-9334-184938CA5DEE}" type="presParOf" srcId="{0ADFD567-D435-4759-A88E-6730C1605935}" destId="{CBED6CB1-12F0-437D-A25E-189C3F058980}" srcOrd="2" destOrd="0" presId="urn:microsoft.com/office/officeart/2018/5/layout/IconCircleLabelList"/>
    <dgm:cxn modelId="{89BB01E5-BDAC-4A9A-A33B-DDDCAC9CF803}" type="presParOf" srcId="{0ADFD567-D435-4759-A88E-6730C1605935}" destId="{209BE0C5-61EE-4D21-B945-59FEA2C4047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4346B-763B-4B35-AE3F-020F799DB02D}">
      <dsp:nvSpPr>
        <dsp:cNvPr id="0" name=""/>
        <dsp:cNvSpPr/>
      </dsp:nvSpPr>
      <dsp:spPr>
        <a:xfrm>
          <a:off x="902722" y="269"/>
          <a:ext cx="805271" cy="805271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B14E99-46D4-420B-9F8B-1587F78F4A92}">
      <dsp:nvSpPr>
        <dsp:cNvPr id="0" name=""/>
        <dsp:cNvSpPr/>
      </dsp:nvSpPr>
      <dsp:spPr>
        <a:xfrm>
          <a:off x="1074338" y="171884"/>
          <a:ext cx="462041" cy="4620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9F90A-58EE-468E-A225-AE7AAC0CE4E6}">
      <dsp:nvSpPr>
        <dsp:cNvPr id="0" name=""/>
        <dsp:cNvSpPr/>
      </dsp:nvSpPr>
      <dsp:spPr>
        <a:xfrm>
          <a:off x="307983" y="1056363"/>
          <a:ext cx="1994749" cy="52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a-DK" sz="1100" kern="1200" dirty="0"/>
            <a:t>1. Viden om sammenhængen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a-DK" sz="1100" kern="1200" dirty="0"/>
            <a:t>mellem alkohol og helbred </a:t>
          </a:r>
          <a:endParaRPr lang="en-US" sz="1100" kern="1200" dirty="0"/>
        </a:p>
      </dsp:txBody>
      <dsp:txXfrm>
        <a:off x="307983" y="1056363"/>
        <a:ext cx="1994749" cy="528046"/>
      </dsp:txXfrm>
    </dsp:sp>
    <dsp:sp modelId="{A485873C-BA0B-4535-B8A7-53091A11C0CE}">
      <dsp:nvSpPr>
        <dsp:cNvPr id="0" name=""/>
        <dsp:cNvSpPr/>
      </dsp:nvSpPr>
      <dsp:spPr>
        <a:xfrm>
          <a:off x="3475809" y="269"/>
          <a:ext cx="805271" cy="805271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92A80C-19F2-4BDE-91F4-CC651FEC38ED}">
      <dsp:nvSpPr>
        <dsp:cNvPr id="0" name=""/>
        <dsp:cNvSpPr/>
      </dsp:nvSpPr>
      <dsp:spPr>
        <a:xfrm>
          <a:off x="3647424" y="171884"/>
          <a:ext cx="462041" cy="4620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0810D-15C7-4472-8E71-B824F5C4D81C}">
      <dsp:nvSpPr>
        <dsp:cNvPr id="0" name=""/>
        <dsp:cNvSpPr/>
      </dsp:nvSpPr>
      <dsp:spPr>
        <a:xfrm>
          <a:off x="2533754" y="1056363"/>
          <a:ext cx="2689382" cy="52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a-DK" sz="1100" kern="1200" dirty="0"/>
            <a:t>2. At spørge ind til alkohol: alkohol-kultur og de sundheds-professionelles normer om alkohol </a:t>
          </a:r>
          <a:endParaRPr lang="en-US" sz="1100" kern="1200" dirty="0"/>
        </a:p>
      </dsp:txBody>
      <dsp:txXfrm>
        <a:off x="2533754" y="1056363"/>
        <a:ext cx="2689382" cy="528046"/>
      </dsp:txXfrm>
    </dsp:sp>
    <dsp:sp modelId="{0325FFD1-A56C-418A-8D6A-664A2B5D4120}">
      <dsp:nvSpPr>
        <dsp:cNvPr id="0" name=""/>
        <dsp:cNvSpPr/>
      </dsp:nvSpPr>
      <dsp:spPr>
        <a:xfrm>
          <a:off x="704486" y="1957473"/>
          <a:ext cx="805271" cy="805271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C2666-010B-40FC-AD35-3278B47DFD8C}">
      <dsp:nvSpPr>
        <dsp:cNvPr id="0" name=""/>
        <dsp:cNvSpPr/>
      </dsp:nvSpPr>
      <dsp:spPr>
        <a:xfrm>
          <a:off x="876100" y="2129089"/>
          <a:ext cx="462041" cy="4620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D0A54-A77F-4C61-B091-B1E93A9BFC87}">
      <dsp:nvSpPr>
        <dsp:cNvPr id="0" name=""/>
        <dsp:cNvSpPr/>
      </dsp:nvSpPr>
      <dsp:spPr>
        <a:xfrm>
          <a:off x="272822" y="2787654"/>
          <a:ext cx="1625565" cy="52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a-DK" sz="1100" kern="1200" dirty="0"/>
            <a:t>3. Organisatoriske rammer </a:t>
          </a:r>
          <a:endParaRPr lang="en-US" sz="1100" kern="1200" dirty="0"/>
        </a:p>
      </dsp:txBody>
      <dsp:txXfrm>
        <a:off x="272822" y="2787654"/>
        <a:ext cx="1625565" cy="528046"/>
      </dsp:txXfrm>
    </dsp:sp>
    <dsp:sp modelId="{823E940D-DAD2-42C5-B12E-F57AF0178DAE}">
      <dsp:nvSpPr>
        <dsp:cNvPr id="0" name=""/>
        <dsp:cNvSpPr/>
      </dsp:nvSpPr>
      <dsp:spPr>
        <a:xfrm>
          <a:off x="2443869" y="1946706"/>
          <a:ext cx="805271" cy="805271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1685A-4B65-484A-9028-FFD17A3CA74B}">
      <dsp:nvSpPr>
        <dsp:cNvPr id="0" name=""/>
        <dsp:cNvSpPr/>
      </dsp:nvSpPr>
      <dsp:spPr>
        <a:xfrm>
          <a:off x="2615483" y="2118323"/>
          <a:ext cx="462041" cy="4620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C30EA-51F0-465F-985C-2B37E79A1FB9}">
      <dsp:nvSpPr>
        <dsp:cNvPr id="0" name=""/>
        <dsp:cNvSpPr/>
      </dsp:nvSpPr>
      <dsp:spPr>
        <a:xfrm>
          <a:off x="2186437" y="2916741"/>
          <a:ext cx="1320117" cy="52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a-DK" sz="1100" kern="1200" dirty="0"/>
            <a:t>4. Samarbejde på tværs </a:t>
          </a:r>
          <a:endParaRPr lang="en-US" sz="1100" kern="1200" dirty="0"/>
        </a:p>
      </dsp:txBody>
      <dsp:txXfrm>
        <a:off x="2186437" y="2916741"/>
        <a:ext cx="1320117" cy="528046"/>
      </dsp:txXfrm>
    </dsp:sp>
    <dsp:sp modelId="{BC928BCD-E3AD-4854-9495-763C2AC5C23C}">
      <dsp:nvSpPr>
        <dsp:cNvPr id="0" name=""/>
        <dsp:cNvSpPr/>
      </dsp:nvSpPr>
      <dsp:spPr>
        <a:xfrm>
          <a:off x="4232487" y="1936326"/>
          <a:ext cx="805271" cy="805271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E403C-7D3C-47BF-980D-1BB4EEAB6473}">
      <dsp:nvSpPr>
        <dsp:cNvPr id="0" name=""/>
        <dsp:cNvSpPr/>
      </dsp:nvSpPr>
      <dsp:spPr>
        <a:xfrm>
          <a:off x="4401737" y="2113139"/>
          <a:ext cx="462041" cy="46204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BE0C5-61EE-4D21-B945-59FEA2C4047B}">
      <dsp:nvSpPr>
        <dsp:cNvPr id="0" name=""/>
        <dsp:cNvSpPr/>
      </dsp:nvSpPr>
      <dsp:spPr>
        <a:xfrm>
          <a:off x="3770353" y="2925116"/>
          <a:ext cx="1556233" cy="52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a-DK" sz="1100" kern="1200" dirty="0"/>
            <a:t>5. VBA-spørgsmål</a:t>
          </a:r>
          <a:endParaRPr lang="en-US" sz="1100" kern="1200" dirty="0"/>
        </a:p>
      </dsp:txBody>
      <dsp:txXfrm>
        <a:off x="3770353" y="2925116"/>
        <a:ext cx="1556233" cy="528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26/01/2021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502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pPr marL="0" indent="0">
              <a:buNone/>
            </a:pPr>
            <a:r>
              <a:rPr lang="da-DK" sz="1200" dirty="0"/>
              <a:t>Forebyggelseslaboratoriet er interesseret i VBA, fordi:</a:t>
            </a:r>
          </a:p>
          <a:p>
            <a:r>
              <a:rPr lang="da-DK" sz="1200" dirty="0"/>
              <a:t>Korte henvisningsmetoder har potentiale!</a:t>
            </a:r>
          </a:p>
          <a:p>
            <a:r>
              <a:rPr lang="da-DK" sz="1200" dirty="0"/>
              <a:t>VBA er en tilgang, der kan bygge bro imellem sektorer (hospital til kommune)</a:t>
            </a:r>
          </a:p>
          <a:p>
            <a:r>
              <a:rPr lang="da-DK" sz="1200" dirty="0"/>
              <a:t>VBA er en tilgang, der kan få forebyggelse og rygestop på dagsorden</a:t>
            </a:r>
          </a:p>
          <a:p>
            <a:r>
              <a:rPr lang="da-DK" sz="1200" dirty="0"/>
              <a:t>VBA er en proaktiv rekrutteringsmåde til rygestop</a:t>
            </a:r>
          </a:p>
          <a:p>
            <a:r>
              <a:rPr lang="da-DK" sz="1200" dirty="0"/>
              <a:t>Vidensdeling på tværs af sektorer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972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i="1" dirty="0"/>
              <a:t>En kvalitativ erfaringsopsamling af den første pilotfase af VBA på alkoholområdet på Sygehus Lillebælt</a:t>
            </a:r>
          </a:p>
          <a:p>
            <a:endParaRPr lang="da-DK" sz="1200" i="1" dirty="0"/>
          </a:p>
          <a:p>
            <a:endParaRPr lang="da-DK" sz="1200" i="1" dirty="0"/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Gennem</a:t>
            </a:r>
          </a:p>
          <a:p>
            <a:endParaRPr lang="da-DK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observationer af proceduren og udførelsen af VBA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enkeltinterviews med patienter og sundhedsprofessionelle – både på Sygehus Lillebælt og i kommunerne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fokusgruppeinterview med sundhedsprofessionelle på Sygehus Lillebælt. 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D26BF-661A-491F-92C2-778AF7C69FD0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4592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AUDIT-skemaet: Hhv. en version med og uden point (til hhv. medarbejder og borger)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31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wmf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emf"/><Relationship Id="rId4" Type="http://schemas.openxmlformats.org/officeDocument/2006/relationships/image" Target="../media/image17.w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emf"/><Relationship Id="rId4" Type="http://schemas.openxmlformats.org/officeDocument/2006/relationships/image" Target="../media/image17.w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emf"/><Relationship Id="rId4" Type="http://schemas.openxmlformats.org/officeDocument/2006/relationships/image" Target="../media/image17.w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emf"/><Relationship Id="rId4" Type="http://schemas.openxmlformats.org/officeDocument/2006/relationships/image" Target="../media/image17.w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emf"/><Relationship Id="rId4" Type="http://schemas.openxmlformats.org/officeDocument/2006/relationships/image" Target="../media/image17.w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emf"/><Relationship Id="rId4" Type="http://schemas.openxmlformats.org/officeDocument/2006/relationships/image" Target="../media/image17.w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emf"/><Relationship Id="rId4" Type="http://schemas.openxmlformats.org/officeDocument/2006/relationships/image" Target="../media/image17.w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emf"/><Relationship Id="rId4" Type="http://schemas.openxmlformats.org/officeDocument/2006/relationships/image" Target="../media/image17.w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emf"/><Relationship Id="rId4" Type="http://schemas.openxmlformats.org/officeDocument/2006/relationships/image" Target="../media/image17.wmf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2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7014AFF4-321B-47D7-A0CD-0CFE22C65E31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chemeClr val="bg1"/>
                </a:solidFill>
              </a:defRPr>
            </a:lvl1pPr>
          </a:lstStyle>
          <a:p>
            <a:fld id="{F2CF9434-4206-4AC2-A91A-1DCD05F48644}" type="datetime2">
              <a:rPr lang="da-DK" smtClean="0"/>
              <a:t>26. januar 2021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097836F4-DF01-4985-A4C0-2A0AF3CD0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1" y="336145"/>
            <a:ext cx="1800659" cy="421958"/>
          </a:xfrm>
          <a:prstGeom prst="rect">
            <a:avLst/>
          </a:prstGeom>
        </p:spPr>
      </p:pic>
      <p:sp>
        <p:nvSpPr>
          <p:cNvPr id="26" name="Ikoner">
            <a:extLst>
              <a:ext uri="{FF2B5EF4-FFF2-40B4-BE49-F238E27FC236}">
                <a16:creationId xmlns:a16="http://schemas.microsoft.com/office/drawing/2014/main" id="{807501B8-6288-4B48-97AA-8207383A42B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32000" y="5032800"/>
            <a:ext cx="1346400" cy="338400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2425142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11328000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799" y="1900238"/>
            <a:ext cx="5484199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999" y="1900238"/>
            <a:ext cx="5484201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99C76138-CD40-4E65-845F-F511C78E0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Pladsholder til dato 9" hidden="1">
            <a:extLst>
              <a:ext uri="{FF2B5EF4-FFF2-40B4-BE49-F238E27FC236}">
                <a16:creationId xmlns:a16="http://schemas.microsoft.com/office/drawing/2014/main" id="{F3B39126-D198-41DB-88AB-6C4F5438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Pladsholder til sidefod 10" hidden="1">
            <a:extLst>
              <a:ext uri="{FF2B5EF4-FFF2-40B4-BE49-F238E27FC236}">
                <a16:creationId xmlns:a16="http://schemas.microsoft.com/office/drawing/2014/main" id="{3F8442AA-4FE0-47EA-8B79-6D112F42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335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objekt til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A6B7885-DDAE-450C-B00C-E86812F046A2}"/>
              </a:ext>
            </a:extLst>
          </p:cNvPr>
          <p:cNvSpPr/>
          <p:nvPr userDrawn="1"/>
        </p:nvSpPr>
        <p:spPr>
          <a:xfrm>
            <a:off x="6275998" y="0"/>
            <a:ext cx="60948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5299200" cy="934890"/>
          </a:xfrm>
        </p:spPr>
        <p:txBody>
          <a:bodyPr/>
          <a:lstStyle>
            <a:lvl1pPr>
              <a:defRPr sz="3000"/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799" y="1900238"/>
            <a:ext cx="5299200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5347FED5-0CD2-4FA7-BE6E-68D8065A4EC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75998" y="0"/>
            <a:ext cx="6094800" cy="6858000"/>
          </a:xfrm>
        </p:spPr>
        <p:txBody>
          <a:bodyPr tIns="612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A51774A5-FED9-4538-B2CB-565EACF9A7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111A1756-A0E7-4C52-9A32-CA3EB8559D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9B0D835E-06D6-410D-B17D-472F6616F4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Text Placeholder Ikoner">
            <a:extLst>
              <a:ext uri="{FF2B5EF4-FFF2-40B4-BE49-F238E27FC236}">
                <a16:creationId xmlns:a16="http://schemas.microsoft.com/office/drawing/2014/main" id="{F3423F88-ABA9-453B-96CA-8105B868702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360400" y="6433592"/>
            <a:ext cx="399600" cy="100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42512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dholdsobjekter på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A6B7885-DDAE-450C-B00C-E86812F046A2}"/>
              </a:ext>
            </a:extLst>
          </p:cNvPr>
          <p:cNvSpPr/>
          <p:nvPr userDrawn="1"/>
        </p:nvSpPr>
        <p:spPr>
          <a:xfrm>
            <a:off x="6097200" y="0"/>
            <a:ext cx="60948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5299200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799" y="1900238"/>
            <a:ext cx="5299200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1200" y="182880"/>
            <a:ext cx="5745600" cy="5926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tabel eller graf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Ikoner">
            <a:extLst>
              <a:ext uri="{FF2B5EF4-FFF2-40B4-BE49-F238E27FC236}">
                <a16:creationId xmlns:a16="http://schemas.microsoft.com/office/drawing/2014/main" id="{6EA125FF-4EB2-4137-A13A-E01C5CAD676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60253" y="6433592"/>
            <a:ext cx="399747" cy="100408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C93FE44B-8E32-4C27-94AF-F71D14C8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8797082D-BCBF-4A53-BC27-DAFA0D88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4D9FF13F-592A-4460-ACB8-9F49BEF1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74869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dholdsobjekter på baggru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6BC38EB6-9EC0-43F9-9816-E002D7CCA3D8}"/>
              </a:ext>
            </a:extLst>
          </p:cNvPr>
          <p:cNvSpPr/>
          <p:nvPr userDrawn="1"/>
        </p:nvSpPr>
        <p:spPr>
          <a:xfrm>
            <a:off x="1" y="0"/>
            <a:ext cx="609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A6B7885-DDAE-450C-B00C-E86812F046A2}"/>
              </a:ext>
            </a:extLst>
          </p:cNvPr>
          <p:cNvSpPr/>
          <p:nvPr userDrawn="1"/>
        </p:nvSpPr>
        <p:spPr>
          <a:xfrm>
            <a:off x="6094801" y="0"/>
            <a:ext cx="60972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5297448" cy="9348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71200" y="182880"/>
            <a:ext cx="5745507" cy="59267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og indsæt tabel eller graf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2000" y="1900800"/>
            <a:ext cx="5297448" cy="41979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Ikoner">
            <a:extLst>
              <a:ext uri="{FF2B5EF4-FFF2-40B4-BE49-F238E27FC236}">
                <a16:creationId xmlns:a16="http://schemas.microsoft.com/office/drawing/2014/main" id="{6EA125FF-4EB2-4137-A13A-E01C5CAD676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60253" y="6433592"/>
            <a:ext cx="399747" cy="100408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C93FE44B-8E32-4C27-94AF-F71D14C8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8797082D-BCBF-4A53-BC27-DAFA0D88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4D9FF13F-592A-4460-ACB8-9F49BEF1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3386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vet baggrund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6EFDE22D-AEC6-44D1-9036-1CBF65072CEB}"/>
              </a:ext>
            </a:extLst>
          </p:cNvPr>
          <p:cNvSpPr/>
          <p:nvPr userDrawn="1"/>
        </p:nvSpPr>
        <p:spPr>
          <a:xfrm>
            <a:off x="0" y="0"/>
            <a:ext cx="6094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4800" y="632970"/>
            <a:ext cx="5299200" cy="934890"/>
          </a:xfrm>
        </p:spPr>
        <p:txBody>
          <a:bodyPr/>
          <a:lstStyle>
            <a:lvl1pPr>
              <a:lnSpc>
                <a:spcPct val="89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54800" y="1900238"/>
            <a:ext cx="5299200" cy="4197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Ikoner">
            <a:extLst>
              <a:ext uri="{FF2B5EF4-FFF2-40B4-BE49-F238E27FC236}">
                <a16:creationId xmlns:a16="http://schemas.microsoft.com/office/drawing/2014/main" id="{6EA125FF-4EB2-4137-A13A-E01C5CAD676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60253" y="6433592"/>
            <a:ext cx="399747" cy="100408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C5C33635-6099-4D0D-AB14-EA159BE88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0E64D43B-1701-4143-A634-F2184E64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A5C4B665-3B2D-4FA3-8EF2-DE6A06F0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2123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6EFDE22D-AEC6-44D1-9036-1CBF65072CEB}"/>
              </a:ext>
            </a:extLst>
          </p:cNvPr>
          <p:cNvSpPr/>
          <p:nvPr userDrawn="1"/>
        </p:nvSpPr>
        <p:spPr>
          <a:xfrm>
            <a:off x="0" y="0"/>
            <a:ext cx="609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4800" y="632970"/>
            <a:ext cx="5299200" cy="934890"/>
          </a:xfrm>
        </p:spPr>
        <p:txBody>
          <a:bodyPr/>
          <a:lstStyle>
            <a:lvl1pPr>
              <a:lnSpc>
                <a:spcPct val="89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54800" y="1900238"/>
            <a:ext cx="5299200" cy="4197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Ikoner">
            <a:extLst>
              <a:ext uri="{FF2B5EF4-FFF2-40B4-BE49-F238E27FC236}">
                <a16:creationId xmlns:a16="http://schemas.microsoft.com/office/drawing/2014/main" id="{6EA125FF-4EB2-4137-A13A-E01C5CAD676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60253" y="6433592"/>
            <a:ext cx="399747" cy="100408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C5C33635-6099-4D0D-AB14-EA159BE88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0E64D43B-1701-4143-A634-F2184E64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A5C4B665-3B2D-4FA3-8EF2-DE6A06F0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8E83D3A-E2DC-4014-A218-F23A5A8048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900238"/>
            <a:ext cx="5303000" cy="4197350"/>
          </a:xfrm>
        </p:spPr>
        <p:txBody>
          <a:bodyPr>
            <a:normAutofit/>
          </a:bodyPr>
          <a:lstStyle>
            <a:lvl1pPr marL="0" indent="0">
              <a:lnSpc>
                <a:spcPct val="83000"/>
              </a:lnSpc>
              <a:spcBef>
                <a:spcPts val="600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10000" b="1">
                <a:solidFill>
                  <a:schemeClr val="bg1"/>
                </a:solidFill>
              </a:defRPr>
            </a:lvl1pPr>
            <a:lvl2pPr marL="0" indent="0">
              <a:lnSpc>
                <a:spcPct val="111000"/>
              </a:lnSpc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2pPr>
            <a:lvl3pPr marL="180000">
              <a:lnSpc>
                <a:spcPct val="114000"/>
              </a:lnSpc>
              <a:defRPr>
                <a:solidFill>
                  <a:schemeClr val="bg1"/>
                </a:solidFill>
              </a:defRPr>
            </a:lvl3pPr>
            <a:lvl4pPr marL="360000">
              <a:lnSpc>
                <a:spcPct val="114000"/>
              </a:lnSpc>
              <a:defRPr>
                <a:solidFill>
                  <a:schemeClr val="bg1"/>
                </a:solidFill>
              </a:defRPr>
            </a:lvl4pPr>
            <a:lvl5pPr marL="540000">
              <a:lnSpc>
                <a:spcPct val="114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Indsæt tal 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7AB18CA-D15D-4150-802F-9E36348819D9}"/>
              </a:ext>
            </a:extLst>
          </p:cNvPr>
          <p:cNvSpPr txBox="1"/>
          <p:nvPr userDrawn="1"/>
        </p:nvSpPr>
        <p:spPr>
          <a:xfrm>
            <a:off x="-1173717" y="1900238"/>
            <a:ext cx="1040130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dirty="0"/>
              <a:t>For næste tekst niveau vælg ENTER og TAB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100" dirty="0"/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dirty="0"/>
              <a:t>For at få tal niveauet tilbage skal du vælge ENTER og SHIFT + TAB </a:t>
            </a:r>
          </a:p>
          <a:p>
            <a:pPr algn="r"/>
            <a:endParaRPr lang="da-DK" sz="1100" dirty="0" err="1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AABE7F8-1F06-472C-9E25-82F6207F40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31101" y="3429000"/>
            <a:ext cx="1897514" cy="220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objekt til billeder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A6B7885-DDAE-450C-B00C-E86812F046A2}"/>
              </a:ext>
            </a:extLst>
          </p:cNvPr>
          <p:cNvSpPr/>
          <p:nvPr userDrawn="1"/>
        </p:nvSpPr>
        <p:spPr>
          <a:xfrm>
            <a:off x="3354998" y="0"/>
            <a:ext cx="8837001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EA72F82E-41CB-4503-864D-CF00A38EB36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54797" y="0"/>
            <a:ext cx="8837203" cy="6858000"/>
          </a:xfrm>
        </p:spPr>
        <p:txBody>
          <a:bodyPr tIns="612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2563200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799" y="1900238"/>
            <a:ext cx="2563200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4" name="Text Placeholder Ikoner">
            <a:extLst>
              <a:ext uri="{FF2B5EF4-FFF2-40B4-BE49-F238E27FC236}">
                <a16:creationId xmlns:a16="http://schemas.microsoft.com/office/drawing/2014/main" id="{527BF74F-F718-4318-88F1-B78CF3023F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60400" y="6433592"/>
            <a:ext cx="399600" cy="100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C93FE44B-8E32-4C27-94AF-F71D14C8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8797082D-BCBF-4A53-BC27-DAFA0D88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4D9FF13F-592A-4460-ACB8-9F49BEF1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7472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dholdsobjekter på baggrund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A6B7885-DDAE-450C-B00C-E86812F046A2}"/>
              </a:ext>
            </a:extLst>
          </p:cNvPr>
          <p:cNvSpPr/>
          <p:nvPr userDrawn="1"/>
        </p:nvSpPr>
        <p:spPr>
          <a:xfrm>
            <a:off x="3354998" y="0"/>
            <a:ext cx="8837001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2563200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37676" y="182881"/>
            <a:ext cx="8479064" cy="59147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tabel eller graf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801" y="1900800"/>
            <a:ext cx="2563400" cy="419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Ikoner">
            <a:extLst>
              <a:ext uri="{FF2B5EF4-FFF2-40B4-BE49-F238E27FC236}">
                <a16:creationId xmlns:a16="http://schemas.microsoft.com/office/drawing/2014/main" id="{6EA125FF-4EB2-4137-A13A-E01C5CAD676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60253" y="6433592"/>
            <a:ext cx="399747" cy="100408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C93FE44B-8E32-4C27-94AF-F71D14C8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8797082D-BCBF-4A53-BC27-DAFA0D88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4D9FF13F-592A-4460-ACB8-9F49BEF1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5580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7014AFF4-321B-47D7-A0CD-0CFE22C65E31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614024"/>
            <a:ext cx="6940800" cy="3621600"/>
          </a:xfrm>
        </p:spPr>
        <p:txBody>
          <a:bodyPr anchor="t" anchorCtr="0"/>
          <a:lstStyle>
            <a:lvl1pPr algn="l">
              <a:defRPr sz="5000" b="1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5577840"/>
            <a:ext cx="4021200" cy="705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2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Klik og indsæt tekst</a:t>
            </a:r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Ikoner">
            <a:extLst>
              <a:ext uri="{FF2B5EF4-FFF2-40B4-BE49-F238E27FC236}">
                <a16:creationId xmlns:a16="http://schemas.microsoft.com/office/drawing/2014/main" id="{2A9BEE6D-CFD0-42D9-A84B-7B4DDAE6F48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32000" y="6433592"/>
            <a:ext cx="399747" cy="100408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84086138"/>
      </p:ext>
    </p:extLst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7014AFF4-321B-47D7-A0CD-0CFE22C65E31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42F2ED6-695B-42D6-BF46-316DB0DA398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-1"/>
            <a:ext cx="12189600" cy="6858000"/>
          </a:xfrm>
          <a:prstGeom prst="rect">
            <a:avLst/>
          </a:prstGeom>
          <a:noFill/>
        </p:spPr>
        <p:txBody>
          <a:bodyPr lIns="0" tIns="72000" rIns="144000" bIns="0" anchor="t" anchorCtr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her på rammen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614024"/>
            <a:ext cx="6940800" cy="3621600"/>
          </a:xfrm>
        </p:spPr>
        <p:txBody>
          <a:bodyPr anchor="t" anchorCtr="0"/>
          <a:lstStyle>
            <a:lvl1pPr algn="l">
              <a:defRPr sz="5000" b="1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5577840"/>
            <a:ext cx="4021200" cy="705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2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Klik og indsæt tekst</a:t>
            </a:r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Text Placeholder Ikoner">
            <a:extLst>
              <a:ext uri="{FF2B5EF4-FFF2-40B4-BE49-F238E27FC236}">
                <a16:creationId xmlns:a16="http://schemas.microsoft.com/office/drawing/2014/main" id="{9DA53165-D918-4619-BB9D-376E8930B3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6433592"/>
            <a:ext cx="399600" cy="100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2519384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lys grøn/bourd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7014AFF4-321B-47D7-A0CD-0CFE22C65E31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chemeClr val="bg1"/>
                </a:solidFill>
              </a:defRPr>
            </a:lvl1pPr>
          </a:lstStyle>
          <a:p>
            <a:fld id="{F2CF9434-4206-4AC2-A91A-1DCD05F48644}" type="datetime2">
              <a:rPr lang="da-DK" smtClean="0"/>
              <a:t>26. januar 2021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097836F4-DF01-4985-A4C0-2A0AF3CD0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1" y="336145"/>
            <a:ext cx="1800659" cy="421958"/>
          </a:xfrm>
          <a:prstGeom prst="rect">
            <a:avLst/>
          </a:prstGeom>
        </p:spPr>
      </p:pic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Ikoner">
            <a:extLst>
              <a:ext uri="{FF2B5EF4-FFF2-40B4-BE49-F238E27FC236}">
                <a16:creationId xmlns:a16="http://schemas.microsoft.com/office/drawing/2014/main" id="{92F67898-8AD5-4046-A28E-69425C57589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32000" y="5032800"/>
            <a:ext cx="1346400" cy="338400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65494038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5" name="Sundhed for alle">
            <a:extLst>
              <a:ext uri="{FF2B5EF4-FFF2-40B4-BE49-F238E27FC236}">
                <a16:creationId xmlns:a16="http://schemas.microsoft.com/office/drawing/2014/main" id="{65A81536-7304-43DD-A863-55235CA03E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416826"/>
            <a:ext cx="1198924" cy="113156"/>
          </a:xfrm>
          <a:prstGeom prst="rect">
            <a:avLst/>
          </a:prstGeom>
        </p:spPr>
      </p:pic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BBE9FAEB-EC4D-4143-A8CF-E340BF31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48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9B2D7094-41F1-44D8-8A24-ED33D2D6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48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3" name="Pladsholder til slidenummer 12" hidden="1">
            <a:extLst>
              <a:ext uri="{FF2B5EF4-FFF2-40B4-BE49-F238E27FC236}">
                <a16:creationId xmlns:a16="http://schemas.microsoft.com/office/drawing/2014/main" id="{97CC701D-01D2-4A62-A417-B4D465973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E956B872-CF93-4AE7-8F83-A6832DF1F1E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27151" y="2841626"/>
            <a:ext cx="9540875" cy="1082675"/>
            <a:chOff x="836" y="1790"/>
            <a:chExt cx="6010" cy="682"/>
          </a:xfrm>
        </p:grpSpPr>
        <p:sp>
          <p:nvSpPr>
            <p:cNvPr id="23" name="Oval 5">
              <a:extLst>
                <a:ext uri="{FF2B5EF4-FFF2-40B4-BE49-F238E27FC236}">
                  <a16:creationId xmlns:a16="http://schemas.microsoft.com/office/drawing/2014/main" id="{B383918F-ECF9-42D2-9619-65A06E4A09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66" y="1790"/>
              <a:ext cx="680" cy="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F904313C-3A71-4615-942D-446BF3F83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2" y="1802"/>
              <a:ext cx="658" cy="659"/>
            </a:xfrm>
            <a:custGeom>
              <a:avLst/>
              <a:gdLst>
                <a:gd name="T0" fmla="*/ 417 w 658"/>
                <a:gd name="T1" fmla="*/ 0 h 659"/>
                <a:gd name="T2" fmla="*/ 241 w 658"/>
                <a:gd name="T3" fmla="*/ 0 h 659"/>
                <a:gd name="T4" fmla="*/ 241 w 658"/>
                <a:gd name="T5" fmla="*/ 241 h 659"/>
                <a:gd name="T6" fmla="*/ 0 w 658"/>
                <a:gd name="T7" fmla="*/ 241 h 659"/>
                <a:gd name="T8" fmla="*/ 0 w 658"/>
                <a:gd name="T9" fmla="*/ 418 h 659"/>
                <a:gd name="T10" fmla="*/ 241 w 658"/>
                <a:gd name="T11" fmla="*/ 418 h 659"/>
                <a:gd name="T12" fmla="*/ 241 w 658"/>
                <a:gd name="T13" fmla="*/ 659 h 659"/>
                <a:gd name="T14" fmla="*/ 417 w 658"/>
                <a:gd name="T15" fmla="*/ 659 h 659"/>
                <a:gd name="T16" fmla="*/ 417 w 658"/>
                <a:gd name="T17" fmla="*/ 418 h 659"/>
                <a:gd name="T18" fmla="*/ 658 w 658"/>
                <a:gd name="T19" fmla="*/ 418 h 659"/>
                <a:gd name="T20" fmla="*/ 658 w 658"/>
                <a:gd name="T21" fmla="*/ 241 h 659"/>
                <a:gd name="T22" fmla="*/ 417 w 658"/>
                <a:gd name="T23" fmla="*/ 241 h 659"/>
                <a:gd name="T24" fmla="*/ 417 w 658"/>
                <a:gd name="T25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8" h="659">
                  <a:moveTo>
                    <a:pt x="417" y="0"/>
                  </a:moveTo>
                  <a:lnTo>
                    <a:pt x="241" y="0"/>
                  </a:lnTo>
                  <a:lnTo>
                    <a:pt x="241" y="241"/>
                  </a:lnTo>
                  <a:lnTo>
                    <a:pt x="0" y="241"/>
                  </a:lnTo>
                  <a:lnTo>
                    <a:pt x="0" y="418"/>
                  </a:lnTo>
                  <a:lnTo>
                    <a:pt x="241" y="418"/>
                  </a:lnTo>
                  <a:lnTo>
                    <a:pt x="241" y="659"/>
                  </a:lnTo>
                  <a:lnTo>
                    <a:pt x="417" y="659"/>
                  </a:lnTo>
                  <a:lnTo>
                    <a:pt x="417" y="418"/>
                  </a:lnTo>
                  <a:lnTo>
                    <a:pt x="658" y="418"/>
                  </a:lnTo>
                  <a:lnTo>
                    <a:pt x="658" y="241"/>
                  </a:lnTo>
                  <a:lnTo>
                    <a:pt x="417" y="241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10B1E4BF-B011-47AF-B12F-0ED252E942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6" y="1790"/>
              <a:ext cx="820" cy="682"/>
            </a:xfrm>
            <a:custGeom>
              <a:avLst/>
              <a:gdLst>
                <a:gd name="T0" fmla="*/ 903 w 1231"/>
                <a:gd name="T1" fmla="*/ 0 h 1021"/>
                <a:gd name="T2" fmla="*/ 615 w 1231"/>
                <a:gd name="T3" fmla="*/ 188 h 1021"/>
                <a:gd name="T4" fmla="*/ 328 w 1231"/>
                <a:gd name="T5" fmla="*/ 0 h 1021"/>
                <a:gd name="T6" fmla="*/ 0 w 1231"/>
                <a:gd name="T7" fmla="*/ 323 h 1021"/>
                <a:gd name="T8" fmla="*/ 615 w 1231"/>
                <a:gd name="T9" fmla="*/ 1021 h 1021"/>
                <a:gd name="T10" fmla="*/ 1231 w 1231"/>
                <a:gd name="T11" fmla="*/ 323 h 1021"/>
                <a:gd name="T12" fmla="*/ 903 w 1231"/>
                <a:gd name="T13" fmla="*/ 0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21">
                  <a:moveTo>
                    <a:pt x="903" y="0"/>
                  </a:moveTo>
                  <a:cubicBezTo>
                    <a:pt x="695" y="0"/>
                    <a:pt x="615" y="188"/>
                    <a:pt x="615" y="188"/>
                  </a:cubicBezTo>
                  <a:cubicBezTo>
                    <a:pt x="615" y="188"/>
                    <a:pt x="536" y="0"/>
                    <a:pt x="328" y="0"/>
                  </a:cubicBezTo>
                  <a:cubicBezTo>
                    <a:pt x="95" y="0"/>
                    <a:pt x="0" y="204"/>
                    <a:pt x="0" y="323"/>
                  </a:cubicBezTo>
                  <a:cubicBezTo>
                    <a:pt x="0" y="565"/>
                    <a:pt x="284" y="866"/>
                    <a:pt x="615" y="1021"/>
                  </a:cubicBezTo>
                  <a:cubicBezTo>
                    <a:pt x="947" y="866"/>
                    <a:pt x="1231" y="565"/>
                    <a:pt x="1231" y="323"/>
                  </a:cubicBezTo>
                  <a:cubicBezTo>
                    <a:pt x="1231" y="204"/>
                    <a:pt x="1136" y="0"/>
                    <a:pt x="9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568761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13C8E1C6-7A21-4AD7-9D89-1995FCC8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Pladsholder til dato 5" hidden="1">
            <a:extLst>
              <a:ext uri="{FF2B5EF4-FFF2-40B4-BE49-F238E27FC236}">
                <a16:creationId xmlns:a16="http://schemas.microsoft.com/office/drawing/2014/main" id="{09AFB10B-7C58-4EDD-8858-7CC80F108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 hidden="1">
            <a:extLst>
              <a:ext uri="{FF2B5EF4-FFF2-40B4-BE49-F238E27FC236}">
                <a16:creationId xmlns:a16="http://schemas.microsoft.com/office/drawing/2014/main" id="{60764CCA-4AD0-4C57-B4E2-79081A01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CAC9A41-10B9-4C2B-A87F-4B5B3393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>
            <a:extLst>
              <a:ext uri="{FF2B5EF4-FFF2-40B4-BE49-F238E27FC236}">
                <a16:creationId xmlns:a16="http://schemas.microsoft.com/office/drawing/2014/main" id="{79DEA958-ECFE-47F6-B949-341CF372B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 hidden="1">
            <a:extLst>
              <a:ext uri="{FF2B5EF4-FFF2-40B4-BE49-F238E27FC236}">
                <a16:creationId xmlns:a16="http://schemas.microsoft.com/office/drawing/2014/main" id="{29046101-727D-4D00-84E4-A54DB3C6F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8" y="539750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52" y="1815926"/>
            <a:ext cx="2280360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et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498494" y="1815926"/>
            <a:ext cx="2196000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7925239" y="1815926"/>
            <a:ext cx="2358243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1 Forøg forminds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549" y="2900575"/>
            <a:ext cx="549328" cy="285228"/>
          </a:xfrm>
          <a:prstGeom prst="rect">
            <a:avLst/>
          </a:prstGeom>
        </p:spPr>
      </p:pic>
      <p:pic>
        <p:nvPicPr>
          <p:cNvPr id="20" name="2 Ny slide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2714468" y="3629774"/>
            <a:ext cx="363713" cy="647461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29933" y="4483855"/>
            <a:ext cx="593368" cy="192211"/>
          </a:xfrm>
          <a:prstGeom prst="rect">
            <a:avLst/>
          </a:prstGeom>
        </p:spPr>
      </p:pic>
      <p:pic>
        <p:nvPicPr>
          <p:cNvPr id="24" name="4 Nulstil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01121" y="5102569"/>
            <a:ext cx="547241" cy="197798"/>
          </a:xfrm>
          <a:prstGeom prst="rect">
            <a:avLst/>
          </a:prstGeom>
        </p:spPr>
      </p:pic>
      <p:pic>
        <p:nvPicPr>
          <p:cNvPr id="5" name="5 Indsæt billed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01121" y="2075087"/>
            <a:ext cx="262151" cy="256054"/>
          </a:xfrm>
          <a:prstGeom prst="rect">
            <a:avLst/>
          </a:prstGeom>
        </p:spPr>
      </p:pic>
      <p:pic>
        <p:nvPicPr>
          <p:cNvPr id="23" name="6 Beskær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1121" y="2748409"/>
            <a:ext cx="337400" cy="321707"/>
          </a:xfrm>
          <a:prstGeom prst="rect">
            <a:avLst/>
          </a:prstGeom>
        </p:spPr>
      </p:pic>
      <p:pic>
        <p:nvPicPr>
          <p:cNvPr id="2" name="7 Skalér billede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601121" y="3242399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52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357E46F-0D56-4D4B-A09D-C6603B2320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6" y="1823003"/>
            <a:ext cx="12191998" cy="533187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76045" y="871198"/>
            <a:ext cx="10128568" cy="1981738"/>
          </a:xfrm>
        </p:spPr>
        <p:txBody>
          <a:bodyPr anchor="t" anchorCtr="0"/>
          <a:lstStyle>
            <a:lvl1pPr>
              <a:defRPr sz="3800">
                <a:solidFill>
                  <a:srgbClr val="1F4A60"/>
                </a:solidFill>
              </a:defRPr>
            </a:lvl1pPr>
          </a:lstStyle>
          <a:p>
            <a:r>
              <a:rPr lang="da-DK" dirty="0"/>
              <a:t>Overskrift 38pt skrives her 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366839" y="5301208"/>
            <a:ext cx="9433105" cy="784425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</a:t>
            </a:r>
          </a:p>
        </p:txBody>
      </p:sp>
      <p:sp>
        <p:nvSpPr>
          <p:cNvPr id="17" name="text" descr="{&quot;templafy&quot;:{&quot;id&quot;:&quot;be06a48d-6909-4adc-98f8-f214adfb1ccb&quot;}}" title="Form.PresentationTitle">
            <a:extLst>
              <a:ext uri="{FF2B5EF4-FFF2-40B4-BE49-F238E27FC236}">
                <a16:creationId xmlns:a16="http://schemas.microsoft.com/office/drawing/2014/main" id="{6E96F3D6-F9A3-4A0A-AF11-9947015BA81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9" name="text" descr="{&quot;templafy&quot;:{&quot;id&quot;:&quot;9dd8ee7d-408f-4954-aa25-174ea86b6e97&quot;}}" title="UserProfile.Name">
            <a:extLst>
              <a:ext uri="{FF2B5EF4-FFF2-40B4-BE49-F238E27FC236}">
                <a16:creationId xmlns:a16="http://schemas.microsoft.com/office/drawing/2014/main" id="{443C3F1B-6F22-44FD-9D20-8046FEEFD6D9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88646-E100-4B10-A869-A5FAC8DA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00789805" name="image" descr="{&quot;templafy&quot;:{&quot;id&quot;:&quot;d7f10776-6fa8-457a-bfd6-6b5ea0ec2363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28" name="text" descr="{&quot;templafy&quot;:{&quot;id&quot;:&quot;fcf244c5-eb46-4a5b-98ef-f438540fdb56&quot;}}" title="UserProfile.Office.Virksomhed">
            <a:extLst>
              <a:ext uri="{FF2B5EF4-FFF2-40B4-BE49-F238E27FC236}">
                <a16:creationId xmlns:a16="http://schemas.microsoft.com/office/drawing/2014/main" id="{516BAA53-8511-47D7-9AD0-B6F8B7A92F4D}"/>
              </a:ext>
            </a:extLst>
          </p:cNvPr>
          <p:cNvSpPr txBox="1"/>
          <p:nvPr userDrawn="1"/>
        </p:nvSpPr>
        <p:spPr>
          <a:xfrm>
            <a:off x="1366838" y="207097"/>
            <a:ext cx="5148262" cy="4221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Bispebjerg og Frederiksberg Hospital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>
                <a:solidFill>
                  <a:srgbClr val="B3B3B3"/>
                </a:solidFill>
              </a:rPr>
              <a:t>Center</a:t>
            </a:r>
            <a:r>
              <a:rPr lang="en-GB" sz="1400" b="1" dirty="0">
                <a:solidFill>
                  <a:srgbClr val="B3B3B3"/>
                </a:solidFill>
              </a:rPr>
              <a:t> for </a:t>
            </a:r>
            <a:r>
              <a:rPr lang="en-GB" sz="1400" b="1" dirty="0" err="1">
                <a:solidFill>
                  <a:srgbClr val="B3B3B3"/>
                </a:solidFill>
              </a:rPr>
              <a:t>Klinisk</a:t>
            </a:r>
            <a:r>
              <a:rPr lang="en-GB" sz="1400" b="1" dirty="0">
                <a:solidFill>
                  <a:srgbClr val="B3B3B3"/>
                </a:solidFill>
              </a:rPr>
              <a:t> </a:t>
            </a:r>
            <a:r>
              <a:rPr lang="en-GB" sz="1400" b="1" dirty="0" err="1">
                <a:solidFill>
                  <a:srgbClr val="B3B3B3"/>
                </a:solidFill>
              </a:rPr>
              <a:t>Forskning</a:t>
            </a:r>
            <a:r>
              <a:rPr lang="en-GB" sz="1400" b="1" dirty="0">
                <a:solidFill>
                  <a:srgbClr val="B3B3B3"/>
                </a:solidFill>
              </a:rPr>
              <a:t> </a:t>
            </a:r>
            <a:r>
              <a:rPr lang="en-GB" sz="1400" b="1" dirty="0" err="1">
                <a:solidFill>
                  <a:srgbClr val="B3B3B3"/>
                </a:solidFill>
              </a:rPr>
              <a:t>og</a:t>
            </a:r>
            <a:r>
              <a:rPr lang="en-GB" sz="1400" b="1" dirty="0">
                <a:solidFill>
                  <a:srgbClr val="B3B3B3"/>
                </a:solidFill>
              </a:rPr>
              <a:t> </a:t>
            </a:r>
            <a:r>
              <a:rPr lang="en-GB" sz="1400" b="1" dirty="0" err="1">
                <a:solidFill>
                  <a:srgbClr val="B3B3B3"/>
                </a:solidFill>
              </a:rPr>
              <a:t>Forebyggelse</a:t>
            </a:r>
            <a:endParaRPr lang="en-GB" sz="1400" b="1" dirty="0">
              <a:solidFill>
                <a:srgbClr val="B3B3B3"/>
              </a:solidFill>
            </a:endParaRPr>
          </a:p>
          <a:p>
            <a:endParaRPr lang="da-DK" sz="1400" b="1" noProof="0" dirty="0">
              <a:solidFill>
                <a:srgbClr val="565656"/>
              </a:solidFill>
            </a:endParaRPr>
          </a:p>
        </p:txBody>
      </p:sp>
      <p:sp>
        <p:nvSpPr>
          <p:cNvPr id="29" name="text" descr="{&quot;templafy&quot;:{&quot;id&quot;:&quot;081f0900-edd1-43c6-8043-97e7536169af&quot;}}" hidden="1" title="UserProfile.CenterFreeText">
            <a:extLst>
              <a:ext uri="{FF2B5EF4-FFF2-40B4-BE49-F238E27FC236}">
                <a16:creationId xmlns:a16="http://schemas.microsoft.com/office/drawing/2014/main" id="{5A30AC9F-7EFA-48B4-8857-325A6FCD653B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/>
          </a:p>
        </p:txBody>
      </p:sp>
      <p:sp>
        <p:nvSpPr>
          <p:cNvPr id="30" name="text" descr="{&quot;templafy&quot;:{&quot;id&quot;:&quot;c7b2625c-592a-4055-aa38-b3179f90f2d7&quot;}}" title="UserProfile.Centers.Center_{{DocumentLanguage}}">
            <a:extLst>
              <a:ext uri="{FF2B5EF4-FFF2-40B4-BE49-F238E27FC236}">
                <a16:creationId xmlns:a16="http://schemas.microsoft.com/office/drawing/2014/main" id="{A6175086-BB3F-4D08-AA72-D59A277C3D84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31" name="text" descr="{&quot;templafy&quot;:{&quot;id&quot;:&quot;3310a1bc-4642-480f-9baa-308a15c16af4&quot;}}" hidden="1" title="Form.Manuel_dato">
            <a:extLst>
              <a:ext uri="{FF2B5EF4-FFF2-40B4-BE49-F238E27FC236}">
                <a16:creationId xmlns:a16="http://schemas.microsoft.com/office/drawing/2014/main" id="{85898D87-959A-4A63-81D8-7ADE604F690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652769794" name="image" descr="{&quot;templafy&quot;:{&quot;id&quot;:&quot;9a4e0f3f-983d-42f7-8caf-d7c2148abe46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9644"/>
            <a:ext cx="684000" cy="2301680"/>
          </a:xfrm>
          <a:prstGeom prst="rect">
            <a:avLst/>
          </a:prstGeom>
        </p:spPr>
      </p:pic>
      <p:pic>
        <p:nvPicPr>
          <p:cNvPr id="316930447" name="image" descr="{&quot;templafy&quot;:{&quot;id&quot;:&quot;39f59bb9-a2ba-4ba5-9574-f2a44c323bb4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109552"/>
            <a:ext cx="687600" cy="687600"/>
          </a:xfrm>
          <a:prstGeom prst="rect">
            <a:avLst/>
          </a:prstGeom>
        </p:spPr>
      </p:pic>
      <p:pic>
        <p:nvPicPr>
          <p:cNvPr id="25" name="Region">
            <a:extLst>
              <a:ext uri="{FF2B5EF4-FFF2-40B4-BE49-F238E27FC236}">
                <a16:creationId xmlns:a16="http://schemas.microsoft.com/office/drawing/2014/main" id="{55FD13A4-D9BD-4B21-9B2C-0F540E45261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4154959"/>
            <a:ext cx="116417" cy="59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08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367391" y="872716"/>
            <a:ext cx="10137524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367999" y="1989139"/>
            <a:ext cx="10136614" cy="3498850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7" name="text" descr="{&quot;templafy&quot;:{&quot;id&quot;:&quot;d348febf-cda5-49f0-9432-5bf9b68c958c&quot;}}" hidden="1" title="UserProfile.CenterFreeText">
            <a:extLst>
              <a:ext uri="{FF2B5EF4-FFF2-40B4-BE49-F238E27FC236}">
                <a16:creationId xmlns:a16="http://schemas.microsoft.com/office/drawing/2014/main" id="{E53FC353-2F0F-4922-821A-1A51D53892CD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/>
          </a:p>
        </p:txBody>
      </p:sp>
      <p:sp>
        <p:nvSpPr>
          <p:cNvPr id="8" name="text" descr="{&quot;templafy&quot;:{&quot;id&quot;:&quot;0ba8dcb2-792d-4b33-a073-d11db9f14315&quot;}}" title="UserProfile.Centers.Center_{{DocumentLanguage}}">
            <a:extLst>
              <a:ext uri="{FF2B5EF4-FFF2-40B4-BE49-F238E27FC236}">
                <a16:creationId xmlns:a16="http://schemas.microsoft.com/office/drawing/2014/main" id="{867010F9-A7D3-4A5E-BC65-021A3528870A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9" name="text" descr="{&quot;templafy&quot;:{&quot;id&quot;:&quot;f65a034e-f360-47f5-a8a0-6f713f34e07c&quot;}}" title="Form.PresentationTitle">
            <a:extLst>
              <a:ext uri="{FF2B5EF4-FFF2-40B4-BE49-F238E27FC236}">
                <a16:creationId xmlns:a16="http://schemas.microsoft.com/office/drawing/2014/main" id="{53BDA2D0-B22F-42B1-A4C9-3F000756EB91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491311870" name="image" descr="{&quot;templafy&quot;:{&quot;id&quot;:&quot;702de885-c537-496c-967f-c4e192ce9722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2044095529" name="image" descr="{&quot;templafy&quot;:{&quot;id&quot;:&quot;eb4bbb06-5bcd-4fc9-8481-4e84678febaa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7" name="Region">
            <a:extLst>
              <a:ext uri="{FF2B5EF4-FFF2-40B4-BE49-F238E27FC236}">
                <a16:creationId xmlns:a16="http://schemas.microsoft.com/office/drawing/2014/main" id="{30058ECB-B484-48BD-9049-4B17351B1E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038499561" name="image" descr="{&quot;templafy&quot;:{&quot;id&quot;:&quot;6969cb1a-601d-4369-962b-0e2c719f6360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648247107" name="image" descr="{&quot;templafy&quot;:{&quot;id&quot;:&quot;b8b897bc-4e9c-49f5-95e1-cdff44556d48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855337955" name="image" descr="{&quot;templafy&quot;:{&quot;id&quot;:&quot;847e0eb3-59cd-4c25-ab62-3312ea9e3761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641639217" name="image" descr="{&quot;templafy&quot;:{&quot;id&quot;:&quot;76cdd739-ea82-4ac5-a9be-9275def1d87f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2" name="text" descr="{&quot;templafy&quot;:{&quot;id&quot;:&quot;b8eafbd0-3016-48df-82a4-4f1f6e7412cf&quot;}}" title="UserProfile.Name">
            <a:extLst>
              <a:ext uri="{FF2B5EF4-FFF2-40B4-BE49-F238E27FC236}">
                <a16:creationId xmlns:a16="http://schemas.microsoft.com/office/drawing/2014/main" id="{2436B9E0-97E8-428C-B474-A1B8FBC4D037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3" name="text" descr="{&quot;templafy&quot;:{&quot;id&quot;:&quot;fd3add38-b015-42be-99a4-5c2f16b1b6ba&quot;}}" hidden="1" title="Form.Manuel_dato">
            <a:extLst>
              <a:ext uri="{FF2B5EF4-FFF2-40B4-BE49-F238E27FC236}">
                <a16:creationId xmlns:a16="http://schemas.microsoft.com/office/drawing/2014/main" id="{D852104B-31C3-45BB-B8A2-2EFD81BDA39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58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6837" y="871200"/>
            <a:ext cx="10137775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 hasCustomPrompt="1"/>
          </p:nvPr>
        </p:nvSpPr>
        <p:spPr>
          <a:xfrm>
            <a:off x="1366837" y="1989139"/>
            <a:ext cx="4924425" cy="349885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19" name="Pladsholder til indhold 6"/>
          <p:cNvSpPr>
            <a:spLocks noGrp="1"/>
          </p:cNvSpPr>
          <p:nvPr>
            <p:ph sz="quarter" idx="14" hasCustomPrompt="1"/>
          </p:nvPr>
        </p:nvSpPr>
        <p:spPr>
          <a:xfrm>
            <a:off x="6580188" y="1989139"/>
            <a:ext cx="4924424" cy="3500776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68D8D5A-0B9B-4749-A27C-B61865A9F4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BD7D929E-55A9-404B-AB63-7056C83E8F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409F8F-FD32-4C43-B004-D50DBD62F8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" descr="{&quot;templafy&quot;:{&quot;id&quot;:&quot;3f8cedc5-10e4-4da0-ae3c-f87cf372049a&quot;}}" hidden="1" title="UserProfile.CenterFreeText">
            <a:extLst>
              <a:ext uri="{FF2B5EF4-FFF2-40B4-BE49-F238E27FC236}">
                <a16:creationId xmlns:a16="http://schemas.microsoft.com/office/drawing/2014/main" id="{77896589-C225-45A9-9215-F9AD1222BC9E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/>
          </a:p>
        </p:txBody>
      </p:sp>
      <p:sp>
        <p:nvSpPr>
          <p:cNvPr id="12" name="text" descr="{&quot;templafy&quot;:{&quot;id&quot;:&quot;1e6edfea-9969-4270-ad13-afa27ee44a0c&quot;}}" title="UserProfile.Centers.Center_{{DocumentLanguage}}">
            <a:extLst>
              <a:ext uri="{FF2B5EF4-FFF2-40B4-BE49-F238E27FC236}">
                <a16:creationId xmlns:a16="http://schemas.microsoft.com/office/drawing/2014/main" id="{070629F2-536E-43DB-A618-FC0BE464A8B6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3" name="text" descr="{&quot;templafy&quot;:{&quot;id&quot;:&quot;657c1091-7de9-46a8-be10-a762858771c2&quot;}}" title="Form.PresentationTitle">
            <a:extLst>
              <a:ext uri="{FF2B5EF4-FFF2-40B4-BE49-F238E27FC236}">
                <a16:creationId xmlns:a16="http://schemas.microsoft.com/office/drawing/2014/main" id="{7A43BAE4-F51C-489D-91E6-EDE93BB05E1E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683897604" name="image" descr="{&quot;templafy&quot;:{&quot;id&quot;:&quot;2e1e6de9-a629-4544-9a97-33a09774152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309402894" name="image" descr="{&quot;templafy&quot;:{&quot;id&quot;:&quot;9be247ac-3df3-44c3-86c0-e3a892b2b03e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1" name="Region">
            <a:extLst>
              <a:ext uri="{FF2B5EF4-FFF2-40B4-BE49-F238E27FC236}">
                <a16:creationId xmlns:a16="http://schemas.microsoft.com/office/drawing/2014/main" id="{518A4D16-3C1E-41DA-AF00-CB8F5B0BFE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344093793" name="image" descr="{&quot;templafy&quot;:{&quot;id&quot;:&quot;a740699a-c4ad-4147-aff3-5e1cdf6c3932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946648890" name="image" descr="{&quot;templafy&quot;:{&quot;id&quot;:&quot;00f0074a-bb46-4598-8656-ae50e5c302a0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491215808" name="image" descr="{&quot;templafy&quot;:{&quot;id&quot;:&quot;cadd6279-de08-4753-8292-4c4a3e95f43a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441699266" name="image" descr="{&quot;templafy&quot;:{&quot;id&quot;:&quot;b657ecbd-b699-4649-b38e-fe63c0e7d41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6" name="text" descr="{&quot;templafy&quot;:{&quot;id&quot;:&quot;079a93aa-e6af-4000-9487-a71247d2a8ba&quot;}}" title="UserProfile.Name">
            <a:extLst>
              <a:ext uri="{FF2B5EF4-FFF2-40B4-BE49-F238E27FC236}">
                <a16:creationId xmlns:a16="http://schemas.microsoft.com/office/drawing/2014/main" id="{6B0C741D-8435-4AB2-B2D8-0B88BF717232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7" name="text" descr="{&quot;templafy&quot;:{&quot;id&quot;:&quot;ddc00bb2-0874-4c49-a4c0-727788ebfc1f&quot;}}" hidden="1" title="Form.Manuel_dato">
            <a:extLst>
              <a:ext uri="{FF2B5EF4-FFF2-40B4-BE49-F238E27FC236}">
                <a16:creationId xmlns:a16="http://schemas.microsoft.com/office/drawing/2014/main" id="{6FE2C55A-F3A3-4C26-9E35-9687C243706A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2" name="text" descr="{&quot;templafy&quot;:{&quot;id&quot;:&quot;fcf244c5-eb46-4a5b-98ef-f438540fdb56&quot;}}" title="UserProfile.Office.Virksomhed">
            <a:extLst>
              <a:ext uri="{FF2B5EF4-FFF2-40B4-BE49-F238E27FC236}">
                <a16:creationId xmlns:a16="http://schemas.microsoft.com/office/drawing/2014/main" id="{F45C2F2A-B85F-48CF-91DC-CB305698A2CC}"/>
              </a:ext>
            </a:extLst>
          </p:cNvPr>
          <p:cNvSpPr txBox="1"/>
          <p:nvPr userDrawn="1"/>
        </p:nvSpPr>
        <p:spPr>
          <a:xfrm>
            <a:off x="1366838" y="207097"/>
            <a:ext cx="5148262" cy="4221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Bispebjerg og Frederiksberg Hospital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>
                <a:solidFill>
                  <a:srgbClr val="B3B3B3"/>
                </a:solidFill>
              </a:rPr>
              <a:t>Center</a:t>
            </a:r>
            <a:r>
              <a:rPr lang="en-GB" sz="1400" b="1" dirty="0">
                <a:solidFill>
                  <a:srgbClr val="B3B3B3"/>
                </a:solidFill>
              </a:rPr>
              <a:t> for </a:t>
            </a:r>
            <a:r>
              <a:rPr lang="en-GB" sz="1400" b="1" dirty="0" err="1">
                <a:solidFill>
                  <a:srgbClr val="B3B3B3"/>
                </a:solidFill>
              </a:rPr>
              <a:t>Klinisk</a:t>
            </a:r>
            <a:r>
              <a:rPr lang="en-GB" sz="1400" b="1" dirty="0">
                <a:solidFill>
                  <a:srgbClr val="B3B3B3"/>
                </a:solidFill>
              </a:rPr>
              <a:t> </a:t>
            </a:r>
            <a:r>
              <a:rPr lang="en-GB" sz="1400" b="1" dirty="0" err="1">
                <a:solidFill>
                  <a:srgbClr val="B3B3B3"/>
                </a:solidFill>
              </a:rPr>
              <a:t>Forskning</a:t>
            </a:r>
            <a:r>
              <a:rPr lang="en-GB" sz="1400" b="1" dirty="0">
                <a:solidFill>
                  <a:srgbClr val="B3B3B3"/>
                </a:solidFill>
              </a:rPr>
              <a:t> </a:t>
            </a:r>
            <a:r>
              <a:rPr lang="en-GB" sz="1400" b="1" dirty="0" err="1">
                <a:solidFill>
                  <a:srgbClr val="B3B3B3"/>
                </a:solidFill>
              </a:rPr>
              <a:t>og</a:t>
            </a:r>
            <a:r>
              <a:rPr lang="en-GB" sz="1400" b="1" dirty="0">
                <a:solidFill>
                  <a:srgbClr val="B3B3B3"/>
                </a:solidFill>
              </a:rPr>
              <a:t> </a:t>
            </a:r>
            <a:r>
              <a:rPr lang="en-GB" sz="1400" b="1" dirty="0" err="1">
                <a:solidFill>
                  <a:srgbClr val="B3B3B3"/>
                </a:solidFill>
              </a:rPr>
              <a:t>Forebyggelse</a:t>
            </a:r>
            <a:endParaRPr lang="en-GB" sz="1400" b="1" dirty="0">
              <a:solidFill>
                <a:srgbClr val="B3B3B3"/>
              </a:solidFill>
            </a:endParaRPr>
          </a:p>
          <a:p>
            <a:endParaRPr lang="da-DK" sz="1400" b="1" noProof="0" dirty="0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1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999" y="4838163"/>
            <a:ext cx="10136614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871200"/>
            <a:ext cx="10136614" cy="3831429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FD384858-CF75-4D90-99EB-C57934C0FD1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8A6BEA05-A108-48C1-B55F-9DCB7AF8DBD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AFCB0-3A09-4940-BE2D-7847FFF09D9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" descr="{&quot;templafy&quot;:{&quot;id&quot;:&quot;a2826793-b5ae-4618-8250-5e15135f80ea&quot;}}" hidden="1" title="UserProfile.CenterFreeText">
            <a:extLst>
              <a:ext uri="{FF2B5EF4-FFF2-40B4-BE49-F238E27FC236}">
                <a16:creationId xmlns:a16="http://schemas.microsoft.com/office/drawing/2014/main" id="{9481764F-DC1F-44F4-A637-F9AF39FDB626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/>
          </a:p>
        </p:txBody>
      </p:sp>
      <p:sp>
        <p:nvSpPr>
          <p:cNvPr id="12" name="text" descr="{&quot;templafy&quot;:{&quot;id&quot;:&quot;6def4cc4-20b3-40cf-b157-3d327a9349ef&quot;}}" title="UserProfile.Centers.Center_{{DocumentLanguage}}">
            <a:extLst>
              <a:ext uri="{FF2B5EF4-FFF2-40B4-BE49-F238E27FC236}">
                <a16:creationId xmlns:a16="http://schemas.microsoft.com/office/drawing/2014/main" id="{3DA6B91A-0D81-4188-8F91-5978B8F67F6B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3" name="text" descr="{&quot;templafy&quot;:{&quot;id&quot;:&quot;0c980469-1460-41bb-b976-7c67d7aebacf&quot;}}" title="Form.PresentationTitle">
            <a:extLst>
              <a:ext uri="{FF2B5EF4-FFF2-40B4-BE49-F238E27FC236}">
                <a16:creationId xmlns:a16="http://schemas.microsoft.com/office/drawing/2014/main" id="{4E693C6E-CD0D-4ADB-8EDC-FCDE08D6EA50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849938223" name="image" descr="{&quot;templafy&quot;:{&quot;id&quot;:&quot;b02d1fbd-9812-4676-a006-f9dc59c157a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579233037" name="image" descr="{&quot;templafy&quot;:{&quot;id&quot;:&quot;a97ccf02-f5a3-41b5-a8db-9611809d0789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20CBC785-56F5-48DD-9413-CEBA68A9FC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2050037008" name="image" descr="{&quot;templafy&quot;:{&quot;id&quot;:&quot;02e94a88-6987-4a40-a6a3-dc42c7ec61c2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985929661" name="image" descr="{&quot;templafy&quot;:{&quot;id&quot;:&quot;aa817765-4bde-4580-9466-b7f4dba2839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666406955" name="image" descr="{&quot;templafy&quot;:{&quot;id&quot;:&quot;5c4aadf8-0613-43c6-8b38-dfcd0da3d79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1725502860" name="image" descr="{&quot;templafy&quot;:{&quot;id&quot;:&quot;68c091b5-3f4f-4b40-9efb-aa3b98e5fc6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5" name="text" descr="{&quot;templafy&quot;:{&quot;id&quot;:&quot;655f01be-6180-4cb9-9bd6-122cbf105be7&quot;}}" title="UserProfile.Name">
            <a:extLst>
              <a:ext uri="{FF2B5EF4-FFF2-40B4-BE49-F238E27FC236}">
                <a16:creationId xmlns:a16="http://schemas.microsoft.com/office/drawing/2014/main" id="{942EC712-B94B-4055-BE7D-8973BA96BC6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6" name="text" descr="{&quot;templafy&quot;:{&quot;id&quot;:&quot;7ce4594f-6d84-4da3-a1ae-ff7e76e7b3b5&quot;}}" hidden="1" title="Form.Manuel_dato">
            <a:extLst>
              <a:ext uri="{FF2B5EF4-FFF2-40B4-BE49-F238E27FC236}">
                <a16:creationId xmlns:a16="http://schemas.microsoft.com/office/drawing/2014/main" id="{3321C456-855E-4615-89FF-2FC48B18220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1" name="text" descr="{&quot;templafy&quot;:{&quot;id&quot;:&quot;fcf244c5-eb46-4a5b-98ef-f438540fdb56&quot;}}" title="UserProfile.Office.Virksomhed">
            <a:extLst>
              <a:ext uri="{FF2B5EF4-FFF2-40B4-BE49-F238E27FC236}">
                <a16:creationId xmlns:a16="http://schemas.microsoft.com/office/drawing/2014/main" id="{315B8096-79B2-4CD8-B639-1FA6EBA9ABE3}"/>
              </a:ext>
            </a:extLst>
          </p:cNvPr>
          <p:cNvSpPr txBox="1"/>
          <p:nvPr userDrawn="1"/>
        </p:nvSpPr>
        <p:spPr>
          <a:xfrm>
            <a:off x="1366838" y="207097"/>
            <a:ext cx="5148262" cy="4221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Bispebjerg og Frederiksberg Hospital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>
                <a:solidFill>
                  <a:srgbClr val="B3B3B3"/>
                </a:solidFill>
              </a:rPr>
              <a:t>Center</a:t>
            </a:r>
            <a:r>
              <a:rPr lang="en-GB" sz="1400" b="1" dirty="0">
                <a:solidFill>
                  <a:srgbClr val="B3B3B3"/>
                </a:solidFill>
              </a:rPr>
              <a:t> for </a:t>
            </a:r>
            <a:r>
              <a:rPr lang="en-GB" sz="1400" b="1" dirty="0" err="1">
                <a:solidFill>
                  <a:srgbClr val="B3B3B3"/>
                </a:solidFill>
              </a:rPr>
              <a:t>Klinisk</a:t>
            </a:r>
            <a:r>
              <a:rPr lang="en-GB" sz="1400" b="1" dirty="0">
                <a:solidFill>
                  <a:srgbClr val="B3B3B3"/>
                </a:solidFill>
              </a:rPr>
              <a:t> </a:t>
            </a:r>
            <a:r>
              <a:rPr lang="en-GB" sz="1400" b="1" dirty="0" err="1">
                <a:solidFill>
                  <a:srgbClr val="B3B3B3"/>
                </a:solidFill>
              </a:rPr>
              <a:t>Forskning</a:t>
            </a:r>
            <a:r>
              <a:rPr lang="en-GB" sz="1400" b="1" dirty="0">
                <a:solidFill>
                  <a:srgbClr val="B3B3B3"/>
                </a:solidFill>
              </a:rPr>
              <a:t> </a:t>
            </a:r>
            <a:r>
              <a:rPr lang="en-GB" sz="1400" b="1" dirty="0" err="1">
                <a:solidFill>
                  <a:srgbClr val="B3B3B3"/>
                </a:solidFill>
              </a:rPr>
              <a:t>og</a:t>
            </a:r>
            <a:r>
              <a:rPr lang="en-GB" sz="1400" b="1" dirty="0">
                <a:solidFill>
                  <a:srgbClr val="B3B3B3"/>
                </a:solidFill>
              </a:rPr>
              <a:t> </a:t>
            </a:r>
            <a:r>
              <a:rPr lang="en-GB" sz="1400" b="1" dirty="0" err="1">
                <a:solidFill>
                  <a:srgbClr val="B3B3B3"/>
                </a:solidFill>
              </a:rPr>
              <a:t>Forebyggelse</a:t>
            </a:r>
            <a:endParaRPr lang="en-GB" sz="1400" b="1" dirty="0">
              <a:solidFill>
                <a:srgbClr val="B3B3B3"/>
              </a:solidFill>
            </a:endParaRPr>
          </a:p>
          <a:p>
            <a:endParaRPr lang="da-DK" sz="1400" b="1" noProof="0" dirty="0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74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547" y="4838163"/>
            <a:ext cx="10137065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19" name="Pladsholder til indhold 2"/>
          <p:cNvSpPr>
            <a:spLocks noGrp="1"/>
          </p:cNvSpPr>
          <p:nvPr>
            <p:ph sz="quarter" idx="17" hasCustomPrompt="1"/>
          </p:nvPr>
        </p:nvSpPr>
        <p:spPr>
          <a:xfrm>
            <a:off x="1367999" y="871200"/>
            <a:ext cx="10136614" cy="3831675"/>
          </a:xfrm>
        </p:spPr>
        <p:txBody>
          <a:bodyPr/>
          <a:lstStyle>
            <a:lvl1pPr marL="270000" indent="-270000">
              <a:defRPr baseline="0"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8"/>
            <a:endParaRPr lang="da-DK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F378BB3-E053-49F9-9A7A-C0B10653107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A6C91655-88A1-4C0A-8A8C-9EA38197597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066C8-4CB7-4D18-8A99-8983392878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9c10ecad-19aa-4151-8698-679f93b7cfa7&quot;}}" hidden="1" title="UserProfile.CenterFreeText">
            <a:extLst>
              <a:ext uri="{FF2B5EF4-FFF2-40B4-BE49-F238E27FC236}">
                <a16:creationId xmlns:a16="http://schemas.microsoft.com/office/drawing/2014/main" id="{EFE9D610-3E2D-4336-BFED-06307C757B93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/>
          </a:p>
        </p:txBody>
      </p:sp>
      <p:sp>
        <p:nvSpPr>
          <p:cNvPr id="10" name="text" descr="{&quot;templafy&quot;:{&quot;id&quot;:&quot;487c7304-ab13-4e9e-bf36-c4958d5e0660&quot;}}" title="UserProfile.Centers.Center_{{DocumentLanguage}}">
            <a:extLst>
              <a:ext uri="{FF2B5EF4-FFF2-40B4-BE49-F238E27FC236}">
                <a16:creationId xmlns:a16="http://schemas.microsoft.com/office/drawing/2014/main" id="{7CDCCB15-F3B6-4E12-8F8C-26477B502FF5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2" name="text" descr="{&quot;templafy&quot;:{&quot;id&quot;:&quot;30673c0d-a4e9-42ca-b3dd-ff69964fae96&quot;}}" title="Form.PresentationTitle">
            <a:extLst>
              <a:ext uri="{FF2B5EF4-FFF2-40B4-BE49-F238E27FC236}">
                <a16:creationId xmlns:a16="http://schemas.microsoft.com/office/drawing/2014/main" id="{65CA55F8-E335-4AC4-9CBD-C2ED54C997C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314642449" name="image" descr="{&quot;templafy&quot;:{&quot;id&quot;:&quot;5c1799d2-705d-4535-a909-b347bfcd4c4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2129596000" name="image" descr="{&quot;templafy&quot;:{&quot;id&quot;:&quot;51f51bcc-b1be-4b63-abd6-8693ae7244c6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CE54899A-3EBE-4219-AFB1-9E08B2D8EC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913697254" name="image" descr="{&quot;templafy&quot;:{&quot;id&quot;:&quot;6a9a6328-87a5-4624-867b-1f2e5d3d8059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2085977542" name="image" descr="{&quot;templafy&quot;:{&quot;id&quot;:&quot;58a2877b-d0e2-4792-b1b5-411f021f9082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039707432" name="image" descr="{&quot;templafy&quot;:{&quot;id&quot;:&quot;47f2dd2a-6d40-4448-8152-755d00b4e13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1586644272" name="image" descr="{&quot;templafy&quot;:{&quot;id&quot;:&quot;2d2daa69-63d2-4209-a2d5-0b74a7aefaf0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5" name="text" descr="{&quot;templafy&quot;:{&quot;id&quot;:&quot;52334718-06c6-49f8-b52f-0e99a1a588bc&quot;}}" title="UserProfile.Name">
            <a:extLst>
              <a:ext uri="{FF2B5EF4-FFF2-40B4-BE49-F238E27FC236}">
                <a16:creationId xmlns:a16="http://schemas.microsoft.com/office/drawing/2014/main" id="{29196FA7-035F-42A9-9CB1-B3531C1BCAD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6" name="text" descr="{&quot;templafy&quot;:{&quot;id&quot;:&quot;4e36b6d5-54e3-47ab-a77e-e048217e3a55&quot;}}" hidden="1" title="Form.Manuel_dato">
            <a:extLst>
              <a:ext uri="{FF2B5EF4-FFF2-40B4-BE49-F238E27FC236}">
                <a16:creationId xmlns:a16="http://schemas.microsoft.com/office/drawing/2014/main" id="{BDFC733C-32E6-4B9B-9AFE-2B046104CDB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1" name="text" descr="{&quot;templafy&quot;:{&quot;id&quot;:&quot;fcf244c5-eb46-4a5b-98ef-f438540fdb56&quot;}}" title="UserProfile.Office.Virksomhed">
            <a:extLst>
              <a:ext uri="{FF2B5EF4-FFF2-40B4-BE49-F238E27FC236}">
                <a16:creationId xmlns:a16="http://schemas.microsoft.com/office/drawing/2014/main" id="{04AACB64-CD9D-4431-8B5A-F0C0C44E8A1E}"/>
              </a:ext>
            </a:extLst>
          </p:cNvPr>
          <p:cNvSpPr txBox="1"/>
          <p:nvPr userDrawn="1"/>
        </p:nvSpPr>
        <p:spPr>
          <a:xfrm>
            <a:off x="1366838" y="207097"/>
            <a:ext cx="5148262" cy="4221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Bispebjerg og Frederiksberg Hospital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>
                <a:solidFill>
                  <a:srgbClr val="B3B3B3"/>
                </a:solidFill>
              </a:rPr>
              <a:t>Center</a:t>
            </a:r>
            <a:r>
              <a:rPr lang="en-GB" sz="1400" b="1" dirty="0">
                <a:solidFill>
                  <a:srgbClr val="B3B3B3"/>
                </a:solidFill>
              </a:rPr>
              <a:t> for </a:t>
            </a:r>
            <a:r>
              <a:rPr lang="en-GB" sz="1400" b="1" dirty="0" err="1">
                <a:solidFill>
                  <a:srgbClr val="B3B3B3"/>
                </a:solidFill>
              </a:rPr>
              <a:t>Klinisk</a:t>
            </a:r>
            <a:r>
              <a:rPr lang="en-GB" sz="1400" b="1" dirty="0">
                <a:solidFill>
                  <a:srgbClr val="B3B3B3"/>
                </a:solidFill>
              </a:rPr>
              <a:t> </a:t>
            </a:r>
            <a:r>
              <a:rPr lang="en-GB" sz="1400" b="1" dirty="0" err="1">
                <a:solidFill>
                  <a:srgbClr val="B3B3B3"/>
                </a:solidFill>
              </a:rPr>
              <a:t>Forskning</a:t>
            </a:r>
            <a:r>
              <a:rPr lang="en-GB" sz="1400" b="1" dirty="0">
                <a:solidFill>
                  <a:srgbClr val="B3B3B3"/>
                </a:solidFill>
              </a:rPr>
              <a:t> </a:t>
            </a:r>
            <a:r>
              <a:rPr lang="en-GB" sz="1400" b="1" dirty="0" err="1">
                <a:solidFill>
                  <a:srgbClr val="B3B3B3"/>
                </a:solidFill>
              </a:rPr>
              <a:t>og</a:t>
            </a:r>
            <a:r>
              <a:rPr lang="en-GB" sz="1400" b="1" dirty="0">
                <a:solidFill>
                  <a:srgbClr val="B3B3B3"/>
                </a:solidFill>
              </a:rPr>
              <a:t> </a:t>
            </a:r>
            <a:r>
              <a:rPr lang="en-GB" sz="1400" b="1" dirty="0" err="1">
                <a:solidFill>
                  <a:srgbClr val="B3B3B3"/>
                </a:solidFill>
              </a:rPr>
              <a:t>Forebyggelse</a:t>
            </a:r>
            <a:endParaRPr lang="en-GB" sz="1400" b="1" dirty="0">
              <a:solidFill>
                <a:srgbClr val="B3B3B3"/>
              </a:solidFill>
            </a:endParaRPr>
          </a:p>
          <a:p>
            <a:endParaRPr lang="da-DK" sz="1400" b="1" noProof="0" dirty="0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072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997" y="4985492"/>
            <a:ext cx="4923265" cy="499321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871201"/>
            <a:ext cx="4923264" cy="3984624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6580188" y="4985492"/>
            <a:ext cx="4920915" cy="499321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6580187" y="871200"/>
            <a:ext cx="4924425" cy="3988723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EE849DBD-7C04-447A-8265-A094C811DA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3D307C9-5829-4405-8C46-DB8A846A188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74E9D-EC97-4196-B393-DE76FB0123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5053bf6b-6b3e-4eb3-b0be-c720bc3e5b04&quot;}}" title="UserProfile.Office.Virksomhed">
            <a:extLst>
              <a:ext uri="{FF2B5EF4-FFF2-40B4-BE49-F238E27FC236}">
                <a16:creationId xmlns:a16="http://schemas.microsoft.com/office/drawing/2014/main" id="{FC6B8FFA-421A-4AC8-AB7A-A20E7560050C}"/>
              </a:ext>
            </a:extLst>
          </p:cNvPr>
          <p:cNvSpPr txBox="1"/>
          <p:nvPr userDrawn="1"/>
        </p:nvSpPr>
        <p:spPr>
          <a:xfrm>
            <a:off x="1366838" y="207098"/>
            <a:ext cx="514826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Bispebjerg og Frederiksberg Hospital</a:t>
            </a:r>
          </a:p>
        </p:txBody>
      </p:sp>
      <p:sp>
        <p:nvSpPr>
          <p:cNvPr id="10" name="text" descr="{&quot;templafy&quot;:{&quot;id&quot;:&quot;e6dd4b4b-0944-47c5-9eca-b090b77657da&quot;}}" hidden="1" title="UserProfile.CenterFreeText">
            <a:extLst>
              <a:ext uri="{FF2B5EF4-FFF2-40B4-BE49-F238E27FC236}">
                <a16:creationId xmlns:a16="http://schemas.microsoft.com/office/drawing/2014/main" id="{36C974BD-9E8A-4E8C-828F-626EDB0F399E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/>
          </a:p>
        </p:txBody>
      </p:sp>
      <p:sp>
        <p:nvSpPr>
          <p:cNvPr id="13" name="text" descr="{&quot;templafy&quot;:{&quot;id&quot;:&quot;cf7c71cf-0fa9-4466-afd6-9a5831c5da81&quot;}}" title="UserProfile.Centers.Center_{{DocumentLanguage}}">
            <a:extLst>
              <a:ext uri="{FF2B5EF4-FFF2-40B4-BE49-F238E27FC236}">
                <a16:creationId xmlns:a16="http://schemas.microsoft.com/office/drawing/2014/main" id="{DC579ACE-EC3D-4174-A22C-37EF28460B7F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4" name="text" descr="{&quot;templafy&quot;:{&quot;id&quot;:&quot;db4a6f4a-41b1-4abe-b152-1415919ec007&quot;}}" title="Form.PresentationTitle">
            <a:extLst>
              <a:ext uri="{FF2B5EF4-FFF2-40B4-BE49-F238E27FC236}">
                <a16:creationId xmlns:a16="http://schemas.microsoft.com/office/drawing/2014/main" id="{8C45D06A-4D72-4EDC-8F4A-F34DEE5AFB1C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626787951" name="image" descr="{&quot;templafy&quot;:{&quot;id&quot;:&quot;ab524812-143c-415f-bb16-b29293a4483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292340495" name="image" descr="{&quot;templafy&quot;:{&quot;id&quot;:&quot;f632816d-fa35-4602-9ba5-da5b450e0960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2" name="Region">
            <a:extLst>
              <a:ext uri="{FF2B5EF4-FFF2-40B4-BE49-F238E27FC236}">
                <a16:creationId xmlns:a16="http://schemas.microsoft.com/office/drawing/2014/main" id="{523A8909-067C-42CA-BE8D-2D94EDF3F0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802613" name="image" descr="{&quot;templafy&quot;:{&quot;id&quot;:&quot;48dd83f6-578d-4552-92b3-09255f3db104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2096576413" name="image" descr="{&quot;templafy&quot;:{&quot;id&quot;:&quot;4a1d147d-0c8d-43e7-8813-504d1a2998ca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213315150" name="image" descr="{&quot;templafy&quot;:{&quot;id&quot;:&quot;d0255222-932d-46d3-9ab3-f260b2c5a86a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385624713" name="image" descr="{&quot;templafy&quot;:{&quot;id&quot;:&quot;4d4f59c8-f2fa-4a9a-9138-b46357c36dc9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8" name="text" descr="{&quot;templafy&quot;:{&quot;id&quot;:&quot;efc0629d-d3ac-4105-8e37-50aaaa8196e0&quot;}}" title="UserProfile.Name">
            <a:extLst>
              <a:ext uri="{FF2B5EF4-FFF2-40B4-BE49-F238E27FC236}">
                <a16:creationId xmlns:a16="http://schemas.microsoft.com/office/drawing/2014/main" id="{E83158B3-18FC-4F56-BE63-E6A9907D710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9" name="text" descr="{&quot;templafy&quot;:{&quot;id&quot;:&quot;95d03382-6f5d-4634-b44a-f49eb3f85acd&quot;}}" hidden="1" title="Form.Manuel_dato">
            <a:extLst>
              <a:ext uri="{FF2B5EF4-FFF2-40B4-BE49-F238E27FC236}">
                <a16:creationId xmlns:a16="http://schemas.microsoft.com/office/drawing/2014/main" id="{009D0DCA-018C-405E-8A6E-31A87DC9124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9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lys blå S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7014AFF4-321B-47D7-A0CD-0CFE22C65E31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BE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rgbClr val="005C8D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rgbClr val="005C8D"/>
                </a:solidFill>
              </a:defRPr>
            </a:lvl1pPr>
          </a:lstStyle>
          <a:p>
            <a:fld id="{F2CF9434-4206-4AC2-A91A-1DCD05F48644}" type="datetime2">
              <a:rPr lang="da-DK" smtClean="0"/>
              <a:pPr/>
              <a:t>26. januar 2021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5C8D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5C8D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097836F4-DF01-4985-A4C0-2A0AF3CD0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2" y="336145"/>
            <a:ext cx="1800656" cy="421958"/>
          </a:xfrm>
          <a:prstGeom prst="rect">
            <a:avLst/>
          </a:prstGeom>
        </p:spPr>
      </p:pic>
      <p:sp>
        <p:nvSpPr>
          <p:cNvPr id="13" name="Ikoner">
            <a:extLst>
              <a:ext uri="{FF2B5EF4-FFF2-40B4-BE49-F238E27FC236}">
                <a16:creationId xmlns:a16="http://schemas.microsoft.com/office/drawing/2014/main" id="{48019028-84F6-4504-BE31-23597E36DB3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32000" y="5032800"/>
            <a:ext cx="1346400" cy="338400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rgbClr val="005C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6556974"/>
      </p:ext>
    </p:extLst>
  </p:cSld>
  <p:clrMapOvr>
    <a:masterClrMapping/>
  </p:clrMapOvr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t &amp;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7999" y="871200"/>
            <a:ext cx="10136613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27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6839" y="4986001"/>
            <a:ext cx="4927440" cy="498812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28" name="Pladsholder til billede 2"/>
          <p:cNvSpPr>
            <a:spLocks noGrp="1"/>
          </p:cNvSpPr>
          <p:nvPr>
            <p:ph type="pic" sz="quarter" idx="17" hasCustomPrompt="1"/>
          </p:nvPr>
        </p:nvSpPr>
        <p:spPr>
          <a:xfrm>
            <a:off x="1367999" y="1976399"/>
            <a:ext cx="4923264" cy="2880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4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6580188" y="1989139"/>
            <a:ext cx="4924424" cy="3495674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EA25F8AF-2D8A-4335-943D-F40DE9A0596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6A8B04C-CD21-4171-B523-6B578AF9030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B07D04-A4E5-4C68-B128-D96553C75EA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" descr="{&quot;templafy&quot;:{&quot;id&quot;:&quot;907e6bea-1636-4d22-8f90-53638b5ff9dd&quot;}}" hidden="1" title="UserProfile.CenterFreeText">
            <a:extLst>
              <a:ext uri="{FF2B5EF4-FFF2-40B4-BE49-F238E27FC236}">
                <a16:creationId xmlns:a16="http://schemas.microsoft.com/office/drawing/2014/main" id="{FE869C55-5188-4178-A8BB-0A2C0434C454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/>
          </a:p>
        </p:txBody>
      </p:sp>
      <p:sp>
        <p:nvSpPr>
          <p:cNvPr id="11" name="text" descr="{&quot;templafy&quot;:{&quot;id&quot;:&quot;d5f9658e-5a13-4174-b10f-47b56332a4d5&quot;}}" title="UserProfile.Centers.Center_{{DocumentLanguage}}">
            <a:extLst>
              <a:ext uri="{FF2B5EF4-FFF2-40B4-BE49-F238E27FC236}">
                <a16:creationId xmlns:a16="http://schemas.microsoft.com/office/drawing/2014/main" id="{ECE61B8B-930B-4465-924D-E6545149900F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2" name="text" descr="{&quot;templafy&quot;:{&quot;id&quot;:&quot;307a5314-c641-40f6-a31d-f4899f8223fa&quot;}}" title="Form.PresentationTitle">
            <a:extLst>
              <a:ext uri="{FF2B5EF4-FFF2-40B4-BE49-F238E27FC236}">
                <a16:creationId xmlns:a16="http://schemas.microsoft.com/office/drawing/2014/main" id="{8A1B75FB-DD2D-46ED-8B80-10EEA78740CF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32539195" name="image" descr="{&quot;templafy&quot;:{&quot;id&quot;:&quot;894fec49-f364-437b-b0ab-ede9de9db826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73070913" name="image" descr="{&quot;templafy&quot;:{&quot;id&quot;:&quot;c898918c-25c4-4a47-be88-af2e0e74fb57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9" name="Region">
            <a:extLst>
              <a:ext uri="{FF2B5EF4-FFF2-40B4-BE49-F238E27FC236}">
                <a16:creationId xmlns:a16="http://schemas.microsoft.com/office/drawing/2014/main" id="{22692D97-D942-4B10-9245-2FD246EB48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421030211" name="image" descr="{&quot;templafy&quot;:{&quot;id&quot;:&quot;4095adb6-a1af-4b0e-80a5-975e705ee5c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564331505" name="image" descr="{&quot;templafy&quot;:{&quot;id&quot;:&quot;ec02c2a0-2816-426b-9f7d-8995f16d78a0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820315567" name="image" descr="{&quot;templafy&quot;:{&quot;id&quot;:&quot;d2e061c1-63cd-4d93-a9c9-06338430289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181820096" name="image" descr="{&quot;templafy&quot;:{&quot;id&quot;:&quot;18b9227b-2241-466a-99b5-e171440ea769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5" name="text" descr="{&quot;templafy&quot;:{&quot;id&quot;:&quot;5580a1dc-ae5f-4901-878e-3d2c9b103b9e&quot;}}" title="UserProfile.Name">
            <a:extLst>
              <a:ext uri="{FF2B5EF4-FFF2-40B4-BE49-F238E27FC236}">
                <a16:creationId xmlns:a16="http://schemas.microsoft.com/office/drawing/2014/main" id="{CF1E95FC-C105-4F7E-90D3-FA724261E69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6" name="text" descr="{&quot;templafy&quot;:{&quot;id&quot;:&quot;8a525019-22e4-4fff-91ff-031345957b23&quot;}}" hidden="1" title="Form.Manuel_dato">
            <a:extLst>
              <a:ext uri="{FF2B5EF4-FFF2-40B4-BE49-F238E27FC236}">
                <a16:creationId xmlns:a16="http://schemas.microsoft.com/office/drawing/2014/main" id="{B0C5DB91-4FD4-4324-A299-170D5079785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2" name="text" descr="{&quot;templafy&quot;:{&quot;id&quot;:&quot;fcf244c5-eb46-4a5b-98ef-f438540fdb56&quot;}}" title="UserProfile.Office.Virksomhed">
            <a:extLst>
              <a:ext uri="{FF2B5EF4-FFF2-40B4-BE49-F238E27FC236}">
                <a16:creationId xmlns:a16="http://schemas.microsoft.com/office/drawing/2014/main" id="{CB8D7F7F-3853-4451-AD00-9743266C3F40}"/>
              </a:ext>
            </a:extLst>
          </p:cNvPr>
          <p:cNvSpPr txBox="1"/>
          <p:nvPr userDrawn="1"/>
        </p:nvSpPr>
        <p:spPr>
          <a:xfrm>
            <a:off x="1366838" y="207097"/>
            <a:ext cx="5148262" cy="4221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Bispebjerg og Frederiksberg Hospital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>
                <a:solidFill>
                  <a:srgbClr val="B3B3B3"/>
                </a:solidFill>
              </a:rPr>
              <a:t>Center</a:t>
            </a:r>
            <a:r>
              <a:rPr lang="en-GB" sz="1400" b="1" dirty="0">
                <a:solidFill>
                  <a:srgbClr val="B3B3B3"/>
                </a:solidFill>
              </a:rPr>
              <a:t> for </a:t>
            </a:r>
            <a:r>
              <a:rPr lang="en-GB" sz="1400" b="1" dirty="0" err="1">
                <a:solidFill>
                  <a:srgbClr val="B3B3B3"/>
                </a:solidFill>
              </a:rPr>
              <a:t>Klinisk</a:t>
            </a:r>
            <a:r>
              <a:rPr lang="en-GB" sz="1400" b="1" dirty="0">
                <a:solidFill>
                  <a:srgbClr val="B3B3B3"/>
                </a:solidFill>
              </a:rPr>
              <a:t> </a:t>
            </a:r>
            <a:r>
              <a:rPr lang="en-GB" sz="1400" b="1" dirty="0" err="1">
                <a:solidFill>
                  <a:srgbClr val="B3B3B3"/>
                </a:solidFill>
              </a:rPr>
              <a:t>Forskning</a:t>
            </a:r>
            <a:r>
              <a:rPr lang="en-GB" sz="1400" b="1" dirty="0">
                <a:solidFill>
                  <a:srgbClr val="B3B3B3"/>
                </a:solidFill>
              </a:rPr>
              <a:t> </a:t>
            </a:r>
            <a:r>
              <a:rPr lang="en-GB" sz="1400" b="1" dirty="0" err="1">
                <a:solidFill>
                  <a:srgbClr val="B3B3B3"/>
                </a:solidFill>
              </a:rPr>
              <a:t>og</a:t>
            </a:r>
            <a:r>
              <a:rPr lang="en-GB" sz="1400" b="1" dirty="0">
                <a:solidFill>
                  <a:srgbClr val="B3B3B3"/>
                </a:solidFill>
              </a:rPr>
              <a:t> </a:t>
            </a:r>
            <a:r>
              <a:rPr lang="en-GB" sz="1400" b="1" dirty="0" err="1">
                <a:solidFill>
                  <a:srgbClr val="B3B3B3"/>
                </a:solidFill>
              </a:rPr>
              <a:t>Forebyggelse</a:t>
            </a:r>
            <a:endParaRPr lang="en-GB" sz="1400" b="1" dirty="0">
              <a:solidFill>
                <a:srgbClr val="B3B3B3"/>
              </a:solidFill>
            </a:endParaRPr>
          </a:p>
          <a:p>
            <a:endParaRPr lang="da-DK" sz="1400" b="1" noProof="0" dirty="0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05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billede og 2/3 tekst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414A781-E1EA-496D-8900-B19CC3003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en-GB" dirty="0"/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1974850"/>
            <a:ext cx="3503865" cy="3509963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5147999" y="1989138"/>
            <a:ext cx="6356613" cy="3495675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C2AF5AB9-1CB1-496F-9EC0-8AEA03F4AD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920C77BC-0619-4B83-AE63-F3B07DBCC2C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C6D3D0-36E3-4258-918C-894C1CE2B9D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" descr="{&quot;templafy&quot;:{&quot;id&quot;:&quot;89a4c358-1486-4bd0-987f-28164e3af5d1&quot;}}" hidden="1" title="UserProfile.CenterFreeText">
            <a:extLst>
              <a:ext uri="{FF2B5EF4-FFF2-40B4-BE49-F238E27FC236}">
                <a16:creationId xmlns:a16="http://schemas.microsoft.com/office/drawing/2014/main" id="{4A81FBCC-2D00-40FA-A91D-C1C678FFE578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/>
          </a:p>
        </p:txBody>
      </p:sp>
      <p:sp>
        <p:nvSpPr>
          <p:cNvPr id="11" name="text" descr="{&quot;templafy&quot;:{&quot;id&quot;:&quot;ac48f7a4-ac89-4545-94f7-3cf7bb142efd&quot;}}" title="UserProfile.Centers.Center_{{DocumentLanguage}}">
            <a:extLst>
              <a:ext uri="{FF2B5EF4-FFF2-40B4-BE49-F238E27FC236}">
                <a16:creationId xmlns:a16="http://schemas.microsoft.com/office/drawing/2014/main" id="{A4EBEBF1-96B2-4FD9-9A1F-0DC4B6399BDD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2" name="text" descr="{&quot;templafy&quot;:{&quot;id&quot;:&quot;6866f5f3-2163-4137-a4c7-f98bffe91cfe&quot;}}" title="Form.PresentationTitle">
            <a:extLst>
              <a:ext uri="{FF2B5EF4-FFF2-40B4-BE49-F238E27FC236}">
                <a16:creationId xmlns:a16="http://schemas.microsoft.com/office/drawing/2014/main" id="{27955C15-87DF-44D3-BB7F-46DF20BDC193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822159443" name="image" descr="{&quot;templafy&quot;:{&quot;id&quot;:&quot;c69beb5e-3bd2-4f53-a091-9aee96e7a145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843096277" name="image" descr="{&quot;templafy&quot;:{&quot;id&quot;:&quot;2bab0822-260d-4505-8243-b24d45455666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3FF75CF8-876B-4249-86E6-24AEDF5729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596164809" name="image" descr="{&quot;templafy&quot;:{&quot;id&quot;:&quot;b789037b-0cac-408d-8ce7-ba1de9bd9de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571796589" name="image" descr="{&quot;templafy&quot;:{&quot;id&quot;:&quot;cacb21fb-e307-40e1-b8d6-4873da703f7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819878899" name="image" descr="{&quot;templafy&quot;:{&quot;id&quot;:&quot;e281ae0c-c9b4-4d78-8c14-eced24e5b218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2057501429" name="image" descr="{&quot;templafy&quot;:{&quot;id&quot;:&quot;b5e12d8a-3a65-46cc-b888-a2cf0c75be06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6" name="text" descr="{&quot;templafy&quot;:{&quot;id&quot;:&quot;17e2dcab-4029-4cce-8336-f4934c12a8c2&quot;}}" title="UserProfile.Name">
            <a:extLst>
              <a:ext uri="{FF2B5EF4-FFF2-40B4-BE49-F238E27FC236}">
                <a16:creationId xmlns:a16="http://schemas.microsoft.com/office/drawing/2014/main" id="{91271CC7-CBC0-4401-960C-8A2FB37DB8CF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7" name="text" descr="{&quot;templafy&quot;:{&quot;id&quot;:&quot;934380b8-4d7b-414a-ae12-a3bb7ab8a4f3&quot;}}" hidden="1" title="Form.Manuel_dato">
            <a:extLst>
              <a:ext uri="{FF2B5EF4-FFF2-40B4-BE49-F238E27FC236}">
                <a16:creationId xmlns:a16="http://schemas.microsoft.com/office/drawing/2014/main" id="{EF71415C-C868-4AF0-9233-D343B0457C65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1" name="text" descr="{&quot;templafy&quot;:{&quot;id&quot;:&quot;fcf244c5-eb46-4a5b-98ef-f438540fdb56&quot;}}" title="UserProfile.Office.Virksomhed">
            <a:extLst>
              <a:ext uri="{FF2B5EF4-FFF2-40B4-BE49-F238E27FC236}">
                <a16:creationId xmlns:a16="http://schemas.microsoft.com/office/drawing/2014/main" id="{08FF303F-F3B4-404C-82D0-21B9B28B2B73}"/>
              </a:ext>
            </a:extLst>
          </p:cNvPr>
          <p:cNvSpPr txBox="1"/>
          <p:nvPr userDrawn="1"/>
        </p:nvSpPr>
        <p:spPr>
          <a:xfrm>
            <a:off x="1366838" y="207097"/>
            <a:ext cx="5148262" cy="4221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Bispebjerg og Frederiksberg Hospital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>
                <a:solidFill>
                  <a:srgbClr val="B3B3B3"/>
                </a:solidFill>
              </a:rPr>
              <a:t>Center</a:t>
            </a:r>
            <a:r>
              <a:rPr lang="en-GB" sz="1400" b="1" dirty="0">
                <a:solidFill>
                  <a:srgbClr val="B3B3B3"/>
                </a:solidFill>
              </a:rPr>
              <a:t> for </a:t>
            </a:r>
            <a:r>
              <a:rPr lang="en-GB" sz="1400" b="1" dirty="0" err="1">
                <a:solidFill>
                  <a:srgbClr val="B3B3B3"/>
                </a:solidFill>
              </a:rPr>
              <a:t>Klinisk</a:t>
            </a:r>
            <a:r>
              <a:rPr lang="en-GB" sz="1400" b="1" dirty="0">
                <a:solidFill>
                  <a:srgbClr val="B3B3B3"/>
                </a:solidFill>
              </a:rPr>
              <a:t> </a:t>
            </a:r>
            <a:r>
              <a:rPr lang="en-GB" sz="1400" b="1" dirty="0" err="1">
                <a:solidFill>
                  <a:srgbClr val="B3B3B3"/>
                </a:solidFill>
              </a:rPr>
              <a:t>Forskning</a:t>
            </a:r>
            <a:r>
              <a:rPr lang="en-GB" sz="1400" b="1" dirty="0">
                <a:solidFill>
                  <a:srgbClr val="B3B3B3"/>
                </a:solidFill>
              </a:rPr>
              <a:t> </a:t>
            </a:r>
            <a:r>
              <a:rPr lang="en-GB" sz="1400" b="1" dirty="0" err="1">
                <a:solidFill>
                  <a:srgbClr val="B3B3B3"/>
                </a:solidFill>
              </a:rPr>
              <a:t>og</a:t>
            </a:r>
            <a:r>
              <a:rPr lang="en-GB" sz="1400" b="1" dirty="0">
                <a:solidFill>
                  <a:srgbClr val="B3B3B3"/>
                </a:solidFill>
              </a:rPr>
              <a:t> </a:t>
            </a:r>
            <a:r>
              <a:rPr lang="en-GB" sz="1400" b="1" dirty="0" err="1">
                <a:solidFill>
                  <a:srgbClr val="B3B3B3"/>
                </a:solidFill>
              </a:rPr>
              <a:t>Forebyggelse</a:t>
            </a:r>
            <a:endParaRPr lang="en-GB" sz="1400" b="1" dirty="0">
              <a:solidFill>
                <a:srgbClr val="B3B3B3"/>
              </a:solidFill>
            </a:endParaRPr>
          </a:p>
          <a:p>
            <a:endParaRPr lang="da-DK" sz="1400" b="1" noProof="0" dirty="0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796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kstfelt og 1/3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414A781-E1EA-496D-8900-B19CC3003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7" y="872078"/>
            <a:ext cx="10137776" cy="82691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en-GB" dirty="0"/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1362637" y="1989138"/>
            <a:ext cx="6356613" cy="3495675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8000748" y="1974850"/>
            <a:ext cx="3503865" cy="3509963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C9C0B2A7-3DFE-4CC8-8BE3-61DAC66F5EC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514F3406-1C02-480E-802F-F1D258D79D7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963BFD-3A41-4FEB-A354-A722F818746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text" descr="{&quot;templafy&quot;:{&quot;id&quot;:&quot;6634aa4e-49c2-4ea7-8bd1-055c3f4464e2&quot;}}" hidden="1" title="UserProfile.CenterFreeText">
            <a:extLst>
              <a:ext uri="{FF2B5EF4-FFF2-40B4-BE49-F238E27FC236}">
                <a16:creationId xmlns:a16="http://schemas.microsoft.com/office/drawing/2014/main" id="{226DD646-CDFB-498F-AD59-3799A441C707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/>
          </a:p>
        </p:txBody>
      </p:sp>
      <p:sp>
        <p:nvSpPr>
          <p:cNvPr id="16" name="text" descr="{&quot;templafy&quot;:{&quot;id&quot;:&quot;365d90eb-b712-4dfd-bae1-99ed3c27d6c7&quot;}}" title="UserProfile.Centers.Center_{{DocumentLanguage}}">
            <a:extLst>
              <a:ext uri="{FF2B5EF4-FFF2-40B4-BE49-F238E27FC236}">
                <a16:creationId xmlns:a16="http://schemas.microsoft.com/office/drawing/2014/main" id="{55FBE99C-ABCF-43A8-91A8-908FE2CE9FC9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8" name="text" descr="{&quot;templafy&quot;:{&quot;id&quot;:&quot;41b40317-60eb-470b-b40a-beef6a540948&quot;}}" title="Form.PresentationTitle">
            <a:extLst>
              <a:ext uri="{FF2B5EF4-FFF2-40B4-BE49-F238E27FC236}">
                <a16:creationId xmlns:a16="http://schemas.microsoft.com/office/drawing/2014/main" id="{844659C8-9E78-4147-A1B5-86DCA238C0DB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903813576" name="image" descr="{&quot;templafy&quot;:{&quot;id&quot;:&quot;cee07109-abc9-4791-b58d-f17efffcd066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691948996" name="image" descr="{&quot;templafy&quot;:{&quot;id&quot;:&quot;87229344-95cf-44aa-a109-f7b2ecf5eb90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6" name="Region">
            <a:extLst>
              <a:ext uri="{FF2B5EF4-FFF2-40B4-BE49-F238E27FC236}">
                <a16:creationId xmlns:a16="http://schemas.microsoft.com/office/drawing/2014/main" id="{24C82E6E-6877-4E15-AFED-98065C94C1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12884463" name="image" descr="{&quot;templafy&quot;:{&quot;id&quot;:&quot;d369f84a-3603-47e9-a2e6-15122a8b79e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371411893" name="image" descr="{&quot;templafy&quot;:{&quot;id&quot;:&quot;6f079888-d712-4592-823a-1d471c1e6e2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2012373296" name="image" descr="{&quot;templafy&quot;:{&quot;id&quot;:&quot;9a9101f6-572d-412f-82cd-13a432212299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593766609" name="image" descr="{&quot;templafy&quot;:{&quot;id&quot;:&quot;b9fe2b7c-8a77-443f-831d-aabb3672dcd8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0" name="text" descr="{&quot;templafy&quot;:{&quot;id&quot;:&quot;23628924-467c-4a82-97d9-649659f8003e&quot;}}" title="UserProfile.Name">
            <a:extLst>
              <a:ext uri="{FF2B5EF4-FFF2-40B4-BE49-F238E27FC236}">
                <a16:creationId xmlns:a16="http://schemas.microsoft.com/office/drawing/2014/main" id="{555E8161-E3E7-4EB8-85AB-CA766020B23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1" name="text" descr="{&quot;templafy&quot;:{&quot;id&quot;:&quot;eabc4f02-4f8b-4978-b9d6-a5b52ed26de4&quot;}}" hidden="1" title="Form.Manuel_dato">
            <a:extLst>
              <a:ext uri="{FF2B5EF4-FFF2-40B4-BE49-F238E27FC236}">
                <a16:creationId xmlns:a16="http://schemas.microsoft.com/office/drawing/2014/main" id="{BC3CDEBC-4D98-43C9-A1ED-05AB4D332A6F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88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ADD90D0-F6A3-4F85-A196-6E7F39CA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4A09467-3A38-402F-9ED6-D89FA586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DB719-CE50-4868-A2BA-4256CC1D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432465200" name="image" descr="{&quot;templafy&quot;:{&quot;id&quot;:&quot;2406c41e-b058-4258-a02c-7a80714e0c3f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823414291" name="image" descr="{&quot;templafy&quot;:{&quot;id&quot;:&quot;7961aec6-af7b-47d3-adf8-841bd14e2ab3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0" name="Region">
            <a:extLst>
              <a:ext uri="{FF2B5EF4-FFF2-40B4-BE49-F238E27FC236}">
                <a16:creationId xmlns:a16="http://schemas.microsoft.com/office/drawing/2014/main" id="{F7978959-2DB0-44DD-987A-82DCD344ED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sp>
        <p:nvSpPr>
          <p:cNvPr id="12" name="text" descr="{&quot;templafy&quot;:{&quot;id&quot;:&quot;9cd09d8c-e575-4e2f-8542-958101aff34d&quot;}}" hidden="1" title="UserProfile.CenterFreeText">
            <a:extLst>
              <a:ext uri="{FF2B5EF4-FFF2-40B4-BE49-F238E27FC236}">
                <a16:creationId xmlns:a16="http://schemas.microsoft.com/office/drawing/2014/main" id="{F46AE864-C9BA-42F1-BDB3-A7972E5A9F46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/>
          </a:p>
        </p:txBody>
      </p:sp>
      <p:sp>
        <p:nvSpPr>
          <p:cNvPr id="13" name="text" descr="{&quot;templafy&quot;:{&quot;id&quot;:&quot;e97163dd-fb35-4d26-8105-c0d1ba22f4d9&quot;}}" title="UserProfile.Centers.Center_{{DocumentLanguage}}">
            <a:extLst>
              <a:ext uri="{FF2B5EF4-FFF2-40B4-BE49-F238E27FC236}">
                <a16:creationId xmlns:a16="http://schemas.microsoft.com/office/drawing/2014/main" id="{69118E20-973C-46A3-AAC4-295762DCC1E1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4" name="text" descr="{&quot;templafy&quot;:{&quot;id&quot;:&quot;cfba54b6-374e-4689-b5ed-ee11ce3b65b9&quot;}}" title="Form.PresentationTitle">
            <a:extLst>
              <a:ext uri="{FF2B5EF4-FFF2-40B4-BE49-F238E27FC236}">
                <a16:creationId xmlns:a16="http://schemas.microsoft.com/office/drawing/2014/main" id="{C47B8F7A-A89D-4C0E-9C22-3FFB44C7AD50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2028072013" name="image" descr="{&quot;templafy&quot;:{&quot;id&quot;:&quot;5a7abd39-140e-4f63-8ec6-b2d67f07671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610567459" name="image" descr="{&quot;templafy&quot;:{&quot;id&quot;:&quot;e5bc6fb4-d0b4-4f51-bbc5-8dda8b267f1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942348666" name="image" descr="{&quot;templafy&quot;:{&quot;id&quot;:&quot;72f4ebac-ac20-4888-96ee-58a1b612bab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1354691382" name="image" descr="{&quot;templafy&quot;:{&quot;id&quot;:&quot;f7ec69e2-414f-4e68-bc46-c37734ec9aff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17" name="text" descr="{&quot;templafy&quot;:{&quot;id&quot;:&quot;c78641bd-c468-4759-aa72-791e0d797437&quot;}}" title="UserProfile.Name">
            <a:extLst>
              <a:ext uri="{FF2B5EF4-FFF2-40B4-BE49-F238E27FC236}">
                <a16:creationId xmlns:a16="http://schemas.microsoft.com/office/drawing/2014/main" id="{3D127054-B0BA-42D5-B9B5-3029C95093B7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18" name="text" descr="{&quot;templafy&quot;:{&quot;id&quot;:&quot;9dd75f31-86a7-415b-87a6-eb84a0dacc17&quot;}}" hidden="1" title="Form.Manuel_dato">
            <a:extLst>
              <a:ext uri="{FF2B5EF4-FFF2-40B4-BE49-F238E27FC236}">
                <a16:creationId xmlns:a16="http://schemas.microsoft.com/office/drawing/2014/main" id="{135BC48F-12FB-4B9D-AF58-8793099603C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261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8" y="539751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9ED1F91D-CAD7-4803-B48E-26A1E9D134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8800" y="1479519"/>
            <a:ext cx="228036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1 Forøg formindsk">
            <a:extLst>
              <a:ext uri="{FF2B5EF4-FFF2-40B4-BE49-F238E27FC236}">
                <a16:creationId xmlns:a16="http://schemas.microsoft.com/office/drawing/2014/main" id="{C1320887-C283-44C4-A258-0F4F30AB9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9597" y="2564168"/>
            <a:ext cx="549328" cy="285228"/>
          </a:xfrm>
          <a:prstGeom prst="rect">
            <a:avLst/>
          </a:prstGeom>
        </p:spPr>
      </p:pic>
      <p:pic>
        <p:nvPicPr>
          <p:cNvPr id="20" name="3 Layout">
            <a:extLst>
              <a:ext uri="{FF2B5EF4-FFF2-40B4-BE49-F238E27FC236}">
                <a16:creationId xmlns:a16="http://schemas.microsoft.com/office/drawing/2014/main" id="{65C4A96F-1A4B-422A-A364-36A11A350F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48981" y="3277001"/>
            <a:ext cx="593368" cy="192211"/>
          </a:xfrm>
          <a:prstGeom prst="rect">
            <a:avLst/>
          </a:prstGeom>
        </p:spPr>
      </p:pic>
      <p:pic>
        <p:nvPicPr>
          <p:cNvPr id="21" name="4 Nulstil">
            <a:extLst>
              <a:ext uri="{FF2B5EF4-FFF2-40B4-BE49-F238E27FC236}">
                <a16:creationId xmlns:a16="http://schemas.microsoft.com/office/drawing/2014/main" id="{B4442F1F-206C-4948-A2CE-402C8A7844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8981" y="4655118"/>
            <a:ext cx="547241" cy="197798"/>
          </a:xfrm>
          <a:prstGeom prst="rect">
            <a:avLst/>
          </a:prstGeom>
        </p:spPr>
      </p:pic>
      <p:sp>
        <p:nvSpPr>
          <p:cNvPr id="22" name="Text Box 3">
            <a:extLst>
              <a:ext uri="{FF2B5EF4-FFF2-40B4-BE49-F238E27FC236}">
                <a16:creationId xmlns:a16="http://schemas.microsoft.com/office/drawing/2014/main" id="{AC472DCD-3E25-4024-9053-0797118E21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1331" y="1479519"/>
            <a:ext cx="2160798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 eller hvilken som helst anden pladsholder, klik på pladsholderens kant. TIP: Hold Shift nede og klik på pladsholderen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Indsæt firma billede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 drop ned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Templafy vinduet i højre side af skærmen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efter andre billeder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browse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Indsæt et kopieret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indsætte det kopierede billede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1F9AF259-CD67-4F52-9A1F-EC718D03CD3D}"/>
              </a:ext>
            </a:extLst>
          </p:cNvPr>
          <p:cNvGrpSpPr/>
          <p:nvPr userDrawn="1"/>
        </p:nvGrpSpPr>
        <p:grpSpPr>
          <a:xfrm>
            <a:off x="6241457" y="3341699"/>
            <a:ext cx="740398" cy="934814"/>
            <a:chOff x="6398620" y="3815586"/>
            <a:chExt cx="740398" cy="934814"/>
          </a:xfrm>
        </p:grpSpPr>
        <p:pic>
          <p:nvPicPr>
            <p:cNvPr id="24" name="6 Crop">
              <a:extLst>
                <a:ext uri="{FF2B5EF4-FFF2-40B4-BE49-F238E27FC236}">
                  <a16:creationId xmlns:a16="http://schemas.microsoft.com/office/drawing/2014/main" id="{9CB1AB9A-B60D-4B1E-9CBF-74CFC0E384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25" name="Billede 24">
              <a:extLst>
                <a:ext uri="{FF2B5EF4-FFF2-40B4-BE49-F238E27FC236}">
                  <a16:creationId xmlns:a16="http://schemas.microsoft.com/office/drawing/2014/main" id="{85D034CD-5AB5-4128-B1ED-C46433151D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304" t="11451" r="30180" b="26335"/>
            <a:stretch/>
          </p:blipFill>
          <p:spPr>
            <a:xfrm>
              <a:off x="6442770" y="4118189"/>
              <a:ext cx="696248" cy="632211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6E0524AF-02C9-42C0-A17F-A5980D805B44}"/>
              </a:ext>
            </a:extLst>
          </p:cNvPr>
          <p:cNvGrpSpPr/>
          <p:nvPr userDrawn="1"/>
        </p:nvGrpSpPr>
        <p:grpSpPr>
          <a:xfrm>
            <a:off x="6234489" y="4380694"/>
            <a:ext cx="740397" cy="929593"/>
            <a:chOff x="6391652" y="4854581"/>
            <a:chExt cx="740397" cy="929593"/>
          </a:xfrm>
        </p:grpSpPr>
        <p:pic>
          <p:nvPicPr>
            <p:cNvPr id="29" name="6 Crop">
              <a:extLst>
                <a:ext uri="{FF2B5EF4-FFF2-40B4-BE49-F238E27FC236}">
                  <a16:creationId xmlns:a16="http://schemas.microsoft.com/office/drawing/2014/main" id="{9F98BB02-E51F-4746-B69E-9C71148264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F03B3F55-2CD4-4955-87F4-7332ABF9C3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570C9D30-5E46-4A8F-8AF8-0A3A35FF4070}"/>
              </a:ext>
            </a:extLst>
          </p:cNvPr>
          <p:cNvGrpSpPr/>
          <p:nvPr userDrawn="1"/>
        </p:nvGrpSpPr>
        <p:grpSpPr>
          <a:xfrm>
            <a:off x="6285608" y="2237665"/>
            <a:ext cx="676669" cy="997704"/>
            <a:chOff x="6442771" y="2574072"/>
            <a:chExt cx="676669" cy="997704"/>
          </a:xfrm>
        </p:grpSpPr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6459B022-C4F9-472E-A75D-684BCC545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9" name="Billede 38">
              <a:extLst>
                <a:ext uri="{FF2B5EF4-FFF2-40B4-BE49-F238E27FC236}">
                  <a16:creationId xmlns:a16="http://schemas.microsoft.com/office/drawing/2014/main" id="{6676C55A-9D05-4855-A873-5DA79C7542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0" name="Text Box 3">
            <a:extLst>
              <a:ext uri="{FF2B5EF4-FFF2-40B4-BE49-F238E27FC236}">
                <a16:creationId xmlns:a16="http://schemas.microsoft.com/office/drawing/2014/main" id="{3D524C37-9B03-4C43-9C67-F15B8611C7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82683" y="1479519"/>
            <a:ext cx="2566254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indsætter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nyt, kan billedet lægge sig foran tekst og grafik. Hvis dette sker, højreklik på billedet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(Tekst kommer fra Templafy)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</p:txBody>
      </p:sp>
      <p:pic>
        <p:nvPicPr>
          <p:cNvPr id="41" name="6 Beskær">
            <a:extLst>
              <a:ext uri="{FF2B5EF4-FFF2-40B4-BE49-F238E27FC236}">
                <a16:creationId xmlns:a16="http://schemas.microsoft.com/office/drawing/2014/main" id="{6D747865-747C-4723-A63A-8AA2425D45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5312" y="1658669"/>
            <a:ext cx="337400" cy="321707"/>
          </a:xfrm>
          <a:prstGeom prst="rect">
            <a:avLst/>
          </a:prstGeom>
        </p:spPr>
      </p:pic>
      <p:pic>
        <p:nvPicPr>
          <p:cNvPr id="42" name="7 Skalér billede">
            <a:extLst>
              <a:ext uri="{FF2B5EF4-FFF2-40B4-BE49-F238E27FC236}">
                <a16:creationId xmlns:a16="http://schemas.microsoft.com/office/drawing/2014/main" id="{5183FB2B-6E9E-41FC-88C0-479135A148C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085312" y="2019309"/>
            <a:ext cx="359695" cy="335309"/>
          </a:xfrm>
          <a:prstGeom prst="rect">
            <a:avLst/>
          </a:prstGeom>
        </p:spPr>
      </p:pic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F5A184B9-90D9-4973-987E-71621E0A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D015F341-CDF3-4F74-8F12-0BEE09574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D0652-AB80-46FC-A21E-38F4C38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208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lys blå 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7014AFF4-321B-47D7-A0CD-0CFE22C65E31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BE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rgbClr val="003356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rgbClr val="001F34"/>
                </a:solidFill>
              </a:defRPr>
            </a:lvl1pPr>
          </a:lstStyle>
          <a:p>
            <a:fld id="{F2CF9434-4206-4AC2-A91A-1DCD05F48644}" type="datetime2">
              <a:rPr lang="da-DK" smtClean="0"/>
              <a:pPr/>
              <a:t>26. januar 2021</a:t>
            </a:fld>
            <a:endParaRPr lang="da-DK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1F34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1F34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097836F4-DF01-4985-A4C0-2A0AF3CD0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4" y="336145"/>
            <a:ext cx="1800651" cy="421957"/>
          </a:xfrm>
          <a:prstGeom prst="rect">
            <a:avLst/>
          </a:prstGeom>
        </p:spPr>
      </p:pic>
      <p:sp>
        <p:nvSpPr>
          <p:cNvPr id="13" name="Ikoner">
            <a:extLst>
              <a:ext uri="{FF2B5EF4-FFF2-40B4-BE49-F238E27FC236}">
                <a16:creationId xmlns:a16="http://schemas.microsoft.com/office/drawing/2014/main" id="{48019028-84F6-4504-BE31-23597E36DB3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32000" y="5032800"/>
            <a:ext cx="1346400" cy="338400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rgbClr val="0033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0349675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til billede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5C210E0-2A1B-4FEA-B1A5-112CF86685C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-1"/>
            <a:ext cx="12189600" cy="6858000"/>
          </a:xfrm>
          <a:prstGeom prst="rect">
            <a:avLst/>
          </a:prstGeom>
          <a:solidFill>
            <a:srgbClr val="003F36"/>
          </a:solidFill>
        </p:spPr>
        <p:txBody>
          <a:bodyPr lIns="0" tIns="72000" rIns="144000" bIns="0" anchor="t" anchorCtr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her på rammen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chemeClr val="bg1"/>
                </a:solidFill>
              </a:defRPr>
            </a:lvl1pPr>
          </a:lstStyle>
          <a:p>
            <a:fld id="{F2CF9434-4206-4AC2-A91A-1DCD05F48644}" type="datetime2">
              <a:rPr lang="da-DK" smtClean="0"/>
              <a:t>26. januar 2021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8" name="Text Placeholder logo">
            <a:extLst>
              <a:ext uri="{FF2B5EF4-FFF2-40B4-BE49-F238E27FC236}">
                <a16:creationId xmlns:a16="http://schemas.microsoft.com/office/drawing/2014/main" id="{6664B17C-7DE5-4D69-8DBB-1FB022E711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1" y="336903"/>
            <a:ext cx="1800000" cy="421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14" name="Text Placeholder ikon">
            <a:extLst>
              <a:ext uri="{FF2B5EF4-FFF2-40B4-BE49-F238E27FC236}">
                <a16:creationId xmlns:a16="http://schemas.microsoft.com/office/drawing/2014/main" id="{C628F5DF-BECE-4D2A-A136-B615D7C93D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000" y="5032800"/>
            <a:ext cx="1346400" cy="33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2570405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til billede - Bourd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5C210E0-2A1B-4FEA-B1A5-112CF86685C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-1"/>
            <a:ext cx="12189600" cy="6858000"/>
          </a:xfrm>
          <a:prstGeom prst="rect">
            <a:avLst/>
          </a:prstGeom>
          <a:solidFill>
            <a:srgbClr val="441B3C"/>
          </a:solidFill>
        </p:spPr>
        <p:txBody>
          <a:bodyPr lIns="0" tIns="72000" rIns="144000" bIns="0" anchor="t" anchorCtr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her på rammen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chemeClr val="bg1"/>
                </a:solidFill>
              </a:defRPr>
            </a:lvl1pPr>
          </a:lstStyle>
          <a:p>
            <a:fld id="{F2CF9434-4206-4AC2-A91A-1DCD05F48644}" type="datetime2">
              <a:rPr lang="da-DK" smtClean="0"/>
              <a:t>26. januar 2021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8" name="Text Placeholder logo">
            <a:extLst>
              <a:ext uri="{FF2B5EF4-FFF2-40B4-BE49-F238E27FC236}">
                <a16:creationId xmlns:a16="http://schemas.microsoft.com/office/drawing/2014/main" id="{6664B17C-7DE5-4D69-8DBB-1FB022E711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1" y="336903"/>
            <a:ext cx="1800000" cy="421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14" name="Text Placeholder ikon">
            <a:extLst>
              <a:ext uri="{FF2B5EF4-FFF2-40B4-BE49-F238E27FC236}">
                <a16:creationId xmlns:a16="http://schemas.microsoft.com/office/drawing/2014/main" id="{C628F5DF-BECE-4D2A-A136-B615D7C93D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000" y="5032800"/>
            <a:ext cx="1346400" cy="33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6607910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til billede - 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5C210E0-2A1B-4FEA-B1A5-112CF86685C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-1"/>
            <a:ext cx="12189600" cy="6858000"/>
          </a:xfrm>
          <a:prstGeom prst="rect">
            <a:avLst/>
          </a:prstGeom>
          <a:solidFill>
            <a:srgbClr val="001F34"/>
          </a:solidFill>
        </p:spPr>
        <p:txBody>
          <a:bodyPr lIns="0" tIns="72000" rIns="144000" bIns="0" anchor="t" anchorCtr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her på rammen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chemeClr val="bg1"/>
                </a:solidFill>
              </a:defRPr>
            </a:lvl1pPr>
          </a:lstStyle>
          <a:p>
            <a:fld id="{F2CF9434-4206-4AC2-A91A-1DCD05F48644}" type="datetime2">
              <a:rPr lang="da-DK" smtClean="0"/>
              <a:t>26. januar 2021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8" name="Text Placeholder logo">
            <a:extLst>
              <a:ext uri="{FF2B5EF4-FFF2-40B4-BE49-F238E27FC236}">
                <a16:creationId xmlns:a16="http://schemas.microsoft.com/office/drawing/2014/main" id="{6664B17C-7DE5-4D69-8DBB-1FB022E711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1" y="336903"/>
            <a:ext cx="1800000" cy="421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14" name="Text Placeholder ikon">
            <a:extLst>
              <a:ext uri="{FF2B5EF4-FFF2-40B4-BE49-F238E27FC236}">
                <a16:creationId xmlns:a16="http://schemas.microsoft.com/office/drawing/2014/main" id="{C628F5DF-BECE-4D2A-A136-B615D7C93D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000" y="5032800"/>
            <a:ext cx="1346400" cy="33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85934967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til billede - S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5C210E0-2A1B-4FEA-B1A5-112CF86685C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-1"/>
            <a:ext cx="12189600" cy="6858000"/>
          </a:xfrm>
          <a:prstGeom prst="rect">
            <a:avLst/>
          </a:prstGeom>
          <a:solidFill>
            <a:srgbClr val="005C8D"/>
          </a:solidFill>
        </p:spPr>
        <p:txBody>
          <a:bodyPr lIns="0" tIns="72000" rIns="144000" bIns="0" anchor="t" anchorCtr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her på rammen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chemeClr val="bg1"/>
                </a:solidFill>
              </a:defRPr>
            </a:lvl1pPr>
          </a:lstStyle>
          <a:p>
            <a:fld id="{F2CF9434-4206-4AC2-A91A-1DCD05F48644}" type="datetime2">
              <a:rPr lang="da-DK" smtClean="0"/>
              <a:t>26. januar 2021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8" name="Text Placeholder logo">
            <a:extLst>
              <a:ext uri="{FF2B5EF4-FFF2-40B4-BE49-F238E27FC236}">
                <a16:creationId xmlns:a16="http://schemas.microsoft.com/office/drawing/2014/main" id="{6664B17C-7DE5-4D69-8DBB-1FB022E711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1" y="336903"/>
            <a:ext cx="1800000" cy="421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14" name="Text Placeholder ikon">
            <a:extLst>
              <a:ext uri="{FF2B5EF4-FFF2-40B4-BE49-F238E27FC236}">
                <a16:creationId xmlns:a16="http://schemas.microsoft.com/office/drawing/2014/main" id="{C628F5DF-BECE-4D2A-A136-B615D7C93D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000" y="5032800"/>
            <a:ext cx="1346400" cy="33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0770437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900800"/>
            <a:ext cx="8398800" cy="419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D3B4A91-55A6-4D67-ABB6-CF93E760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dato 6" hidden="1">
            <a:extLst>
              <a:ext uri="{FF2B5EF4-FFF2-40B4-BE49-F238E27FC236}">
                <a16:creationId xmlns:a16="http://schemas.microsoft.com/office/drawing/2014/main" id="{5A08C27B-7A27-47B8-9CF1-252CB4F48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sidefod 7" hidden="1">
            <a:extLst>
              <a:ext uri="{FF2B5EF4-FFF2-40B4-BE49-F238E27FC236}">
                <a16:creationId xmlns:a16="http://schemas.microsoft.com/office/drawing/2014/main" id="{D15E0955-A169-4DAF-A047-BC190CE5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1978114-E33D-4532-9510-F2E19D312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8398800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skrives her i en eller to linjer</a:t>
            </a:r>
          </a:p>
        </p:txBody>
      </p:sp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7.wmf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632970"/>
            <a:ext cx="11328000" cy="934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CDBE11AB-1117-4DED-99AA-9A2B69C64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900440"/>
            <a:ext cx="11329200" cy="419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000" y="6378417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Side </a:t>
            </a:r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Ikoner">
            <a:extLst>
              <a:ext uri="{FF2B5EF4-FFF2-40B4-BE49-F238E27FC236}">
                <a16:creationId xmlns:a16="http://schemas.microsoft.com/office/drawing/2014/main" id="{2E8704D0-3E44-4432-BC73-0656F00E7F0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60253" y="6433592"/>
            <a:ext cx="399747" cy="100408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0" y="694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>
            <a:off x="0" y="694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4" r:id="rId2"/>
    <p:sldLayoutId id="2147483743" r:id="rId3"/>
    <p:sldLayoutId id="2147483746" r:id="rId4"/>
    <p:sldLayoutId id="2147483737" r:id="rId5"/>
    <p:sldLayoutId id="2147483738" r:id="rId6"/>
    <p:sldLayoutId id="2147483739" r:id="rId7"/>
    <p:sldLayoutId id="2147483740" r:id="rId8"/>
    <p:sldLayoutId id="2147483721" r:id="rId9"/>
    <p:sldLayoutId id="2147483652" r:id="rId10"/>
    <p:sldLayoutId id="2147483729" r:id="rId11"/>
    <p:sldLayoutId id="2147483728" r:id="rId12"/>
    <p:sldLayoutId id="2147483742" r:id="rId13"/>
    <p:sldLayoutId id="2147483732" r:id="rId14"/>
    <p:sldLayoutId id="2147483733" r:id="rId15"/>
    <p:sldLayoutId id="2147483736" r:id="rId16"/>
    <p:sldLayoutId id="2147483741" r:id="rId17"/>
    <p:sldLayoutId id="2147483735" r:id="rId18"/>
    <p:sldLayoutId id="2147483745" r:id="rId19"/>
    <p:sldLayoutId id="2147483722" r:id="rId20"/>
    <p:sldLayoutId id="2147483654" r:id="rId21"/>
    <p:sldLayoutId id="2147483655" r:id="rId22"/>
    <p:sldLayoutId id="2147483670" r:id="rId23"/>
  </p:sldLayoutIdLst>
  <p:hf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2" userDrawn="1">
          <p15:clr>
            <a:srgbClr val="F26B43"/>
          </p15:clr>
        </p15:guide>
        <p15:guide id="3" orient="horz" pos="398" userDrawn="1">
          <p15:clr>
            <a:srgbClr val="F26B43"/>
          </p15:clr>
        </p15:guide>
        <p15:guide id="4" orient="horz" pos="987" userDrawn="1">
          <p15:clr>
            <a:srgbClr val="F26B43"/>
          </p15:clr>
        </p15:guide>
        <p15:guide id="5" pos="7408" userDrawn="1">
          <p15:clr>
            <a:srgbClr val="F26B43"/>
          </p15:clr>
        </p15:guide>
        <p15:guide id="6" orient="horz" pos="1197" userDrawn="1">
          <p15:clr>
            <a:srgbClr val="F26B43"/>
          </p15:clr>
        </p15:guide>
        <p15:guide id="7" orient="horz" pos="384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29EA1127-1D07-45F8-8A34-649404DEF5B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47" y="5661248"/>
            <a:ext cx="11594152" cy="1307246"/>
          </a:xfrm>
          <a:prstGeom prst="rect">
            <a:avLst/>
          </a:prstGeom>
        </p:spPr>
      </p:pic>
      <p:sp>
        <p:nvSpPr>
          <p:cNvPr id="25" name="Rektangel 24">
            <a:extLst>
              <a:ext uri="{FF2B5EF4-FFF2-40B4-BE49-F238E27FC236}">
                <a16:creationId xmlns:a16="http://schemas.microsoft.com/office/drawing/2014/main" id="{BE040EA2-4256-4BD3-AD4C-B05747A6B830}"/>
              </a:ext>
            </a:extLst>
          </p:cNvPr>
          <p:cNvSpPr/>
          <p:nvPr userDrawn="1"/>
        </p:nvSpPr>
        <p:spPr>
          <a:xfrm>
            <a:off x="0" y="0"/>
            <a:ext cx="683568" cy="617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22" name="Rektangel" descr="{&quot;templafy&quot;:{&quot;id&quot;:&quot;940c81b0-f09b-4798-b622-d6a1d7f8facf&quot;}}" title="image">
            <a:extLst>
              <a:ext uri="{FF2B5EF4-FFF2-40B4-BE49-F238E27FC236}">
                <a16:creationId xmlns:a16="http://schemas.microsoft.com/office/drawing/2014/main" id="{D1D273B7-A1A2-45F3-89F3-F732461E4F5F}"/>
              </a:ext>
            </a:extLst>
          </p:cNvPr>
          <p:cNvSpPr/>
          <p:nvPr userDrawn="1"/>
        </p:nvSpPr>
        <p:spPr>
          <a:xfrm>
            <a:off x="0" y="6174000"/>
            <a:ext cx="683568" cy="684000"/>
          </a:xfrm>
          <a:prstGeom prst="rect">
            <a:avLst/>
          </a:prstGeom>
          <a:solidFill>
            <a:srgbClr val="1F4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366837" y="872078"/>
            <a:ext cx="10137776" cy="826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66837" y="1993525"/>
            <a:ext cx="10137776" cy="3491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504613" y="6288074"/>
            <a:ext cx="687386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Footer" hidden="1"/>
          <p:cNvSpPr>
            <a:spLocks noGrp="1"/>
          </p:cNvSpPr>
          <p:nvPr>
            <p:ph type="ftr" sz="quarter" idx="3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100" kern="1200" dirty="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4" name="Dato" hidden="1"/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endParaRPr lang="da-DK" dirty="0"/>
          </a:p>
        </p:txBody>
      </p:sp>
      <p:pic>
        <p:nvPicPr>
          <p:cNvPr id="12" name="image" descr="{&quot;templafy&quot;:{&quot;id&quot;:&quot;eb4bbb06-5bcd-4fc9-8481-4e84678febaa&quot;}}">
            <a:extLst>
              <a:ext uri="{FF2B5EF4-FFF2-40B4-BE49-F238E27FC236}">
                <a16:creationId xmlns:a16="http://schemas.microsoft.com/office/drawing/2014/main" id="{4D24F1CF-5A54-4425-9583-FA9506277AF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3" name="Region">
            <a:extLst>
              <a:ext uri="{FF2B5EF4-FFF2-40B4-BE49-F238E27FC236}">
                <a16:creationId xmlns:a16="http://schemas.microsoft.com/office/drawing/2014/main" id="{91E5522A-E9FB-4149-B103-AF5AC8D7BFB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6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144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28000" indent="-126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8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90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226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chemeClr val="tx1"/>
          </a:solidFill>
          <a:latin typeface="+mn-lt"/>
          <a:ea typeface="+mn-ea"/>
          <a:cs typeface="+mn-cs"/>
        </a:defRPr>
      </a:lvl7pPr>
      <a:lvl8pPr marL="262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chemeClr val="tx1"/>
          </a:solidFill>
          <a:latin typeface="+mn-lt"/>
          <a:ea typeface="+mn-ea"/>
          <a:cs typeface="+mn-cs"/>
        </a:defRPr>
      </a:lvl8pPr>
      <a:lvl9pPr marL="298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1071">
          <p15:clr>
            <a:srgbClr val="F26B43"/>
          </p15:clr>
        </p15:guide>
        <p15:guide id="6" orient="horz" pos="1253">
          <p15:clr>
            <a:srgbClr val="F26B43"/>
          </p15:clr>
        </p15:guide>
        <p15:guide id="7" orient="horz" pos="3455">
          <p15:clr>
            <a:srgbClr val="F26B43"/>
          </p15:clr>
        </p15:guide>
        <p15:guide id="10" pos="861">
          <p15:clr>
            <a:srgbClr val="F26B43"/>
          </p15:clr>
        </p15:guide>
        <p15:guide id="11" pos="7247">
          <p15:clr>
            <a:srgbClr val="F26B43"/>
          </p15:clr>
        </p15:guide>
        <p15:guide id="12" pos="3963">
          <p15:clr>
            <a:srgbClr val="F26B43"/>
          </p15:clr>
        </p15:guide>
        <p15:guide id="13" pos="41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7" Type="http://schemas.openxmlformats.org/officeDocument/2006/relationships/image" Target="../media/image26.png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4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51B2B6C0-6C61-4FA2-B7AA-94AEC883EC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Den Nationale Alkoholkonference 27. januar 2021 – Blok 1 – Tidlig opsporing: Fra almen praksis til alkoholbehandling</a:t>
            </a:r>
          </a:p>
          <a:p>
            <a:r>
              <a:rPr lang="da-DK" dirty="0"/>
              <a:t>Anders Blædel Gottlieb Hansen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5EB643-53CA-4D36-AC34-8AC482055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latin typeface="+mn-lt"/>
              </a:rPr>
              <a:t>Tidlig opsporing i sundhedsvæsenet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81DCA4C-728D-469F-A9BC-FB090ED52D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98" t="19621" r="57186" b="59790"/>
          <a:stretch/>
        </p:blipFill>
        <p:spPr>
          <a:xfrm>
            <a:off x="6096000" y="5823284"/>
            <a:ext cx="4427621" cy="78442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3F580781-EB48-4669-8C65-3D9ACB2F93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166" y="250291"/>
            <a:ext cx="1906140" cy="972260"/>
          </a:xfrm>
          <a:prstGeom prst="rect">
            <a:avLst/>
          </a:prstGeom>
        </p:spPr>
      </p:pic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812449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ED5B4FD-1CC9-4793-A30D-D6CF3DBA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69C7041-F298-4769-8CAE-A22963002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46B9029-5A60-4037-999A-04A956127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B773B090-4642-4AED-841A-BD7CD924635A}"/>
              </a:ext>
            </a:extLst>
          </p:cNvPr>
          <p:cNvSpPr txBox="1">
            <a:spLocks/>
          </p:cNvSpPr>
          <p:nvPr/>
        </p:nvSpPr>
        <p:spPr>
          <a:xfrm>
            <a:off x="763737" y="114300"/>
            <a:ext cx="6041324" cy="412825"/>
          </a:xfrm>
          <a:prstGeom prst="rect">
            <a:avLst/>
          </a:prstGeom>
        </p:spPr>
        <p:txBody>
          <a:bodyPr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Lynguide 1 – Screening og kort samtale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8B231A3A-7B2A-4963-A7FC-24A5524A1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11" y="610379"/>
            <a:ext cx="9129751" cy="613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74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50F9F5A-80FA-48CE-A7BF-D78479F73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F64F8A0-F325-49B8-93B5-31B54DA0A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8699E2B-B9B4-442D-840F-1A6BBB74C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B629F82A-679D-417E-83C4-4D85DDE2BF6A}"/>
              </a:ext>
            </a:extLst>
          </p:cNvPr>
          <p:cNvSpPr txBox="1">
            <a:spLocks/>
          </p:cNvSpPr>
          <p:nvPr/>
        </p:nvSpPr>
        <p:spPr>
          <a:xfrm>
            <a:off x="763737" y="114300"/>
            <a:ext cx="6050949" cy="4128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/>
              <a:t>Lynguide 2 – Kort samtale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001F63E-0D19-457B-B0FB-E9539C028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328" y="527125"/>
            <a:ext cx="9168601" cy="608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17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69707E6-9BAE-4E64-90DC-816A76C3A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024F793-1C60-4F07-B0FB-7C7A2B445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B09F978-E8D0-4B6D-83E1-CAB51984D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7E4579-ABD7-4AF8-9FC4-4B3B17DED71E}"/>
              </a:ext>
            </a:extLst>
          </p:cNvPr>
          <p:cNvSpPr txBox="1">
            <a:spLocks/>
          </p:cNvSpPr>
          <p:nvPr/>
        </p:nvSpPr>
        <p:spPr>
          <a:xfrm>
            <a:off x="763737" y="114300"/>
            <a:ext cx="6484086" cy="4128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/>
              <a:t>Lynguide 3 – Kort rådgivende samtale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229BB8E-7E53-4888-990A-83F059533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197" y="668699"/>
            <a:ext cx="9090901" cy="607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91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ED0F82-6027-4195-BD82-2B9CC60C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664" y="514746"/>
            <a:ext cx="10137776" cy="826910"/>
          </a:xfrm>
        </p:spPr>
        <p:txBody>
          <a:bodyPr/>
          <a:lstStyle/>
          <a:p>
            <a:r>
              <a:rPr lang="da-DK" dirty="0"/>
              <a:t>Afslutning og spørgsmål?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174C257-F80F-46D5-B6A5-7535FE24A6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62637" y="1989138"/>
            <a:ext cx="5402275" cy="3495675"/>
          </a:xfrm>
        </p:spPr>
        <p:txBody>
          <a:bodyPr/>
          <a:lstStyle/>
          <a:p>
            <a:r>
              <a:rPr lang="da-DK" sz="2000" dirty="0"/>
              <a:t>Korte henvisningsmetoder som en lovende praksis</a:t>
            </a:r>
          </a:p>
          <a:p>
            <a:r>
              <a:rPr lang="da-DK" sz="2000" dirty="0"/>
              <a:t>VBA er en tilgang, der kan bygge bro imellem sektorer (fx fra: hospital til kommune / sundhedscenter til kommunal alkoholbehandling)</a:t>
            </a:r>
          </a:p>
          <a:p>
            <a:r>
              <a:rPr lang="da-DK" sz="2000" dirty="0"/>
              <a:t>VBA er en tilgang, der kan få forebyggelse og alkohol på dagsorden</a:t>
            </a:r>
          </a:p>
          <a:p>
            <a:r>
              <a:rPr lang="da-DK" sz="2000" dirty="0"/>
              <a:t>Vidensdeling på tværs af sektorer </a:t>
            </a:r>
          </a:p>
          <a:p>
            <a:r>
              <a:rPr lang="da-DK" sz="2000" dirty="0"/>
              <a:t>Materialet offentliggøres primo februar 2021</a:t>
            </a:r>
          </a:p>
          <a:p>
            <a:endParaRPr lang="da-DK" dirty="0"/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F1DAB08F-7CEF-4479-94C7-655A457B16A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7B854EB-B1C2-4363-89AF-9284A4FE623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BC93F5A-95B8-414A-A59E-01124FF0388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2339167-30ED-4C21-8758-5BB37BB59B0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13</a:t>
            </a:fld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54AFA3CA-AA90-4C2D-B284-C4F6C0F61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824" y="1203120"/>
            <a:ext cx="4739701" cy="44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09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1CEE8E8-E076-4AD6-9690-CCB38ED0437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55440" y="908720"/>
            <a:ext cx="5842791" cy="3495675"/>
          </a:xfrm>
        </p:spPr>
        <p:txBody>
          <a:bodyPr/>
          <a:lstStyle/>
          <a:p>
            <a:pPr marL="0" indent="0">
              <a:buNone/>
            </a:pPr>
            <a:r>
              <a:rPr lang="da-DK" sz="2400" b="1" dirty="0"/>
              <a:t>AGENDA</a:t>
            </a:r>
          </a:p>
          <a:p>
            <a:pPr marL="0" indent="0">
              <a:buNone/>
            </a:pPr>
            <a:endParaRPr lang="da-DK" b="1" dirty="0"/>
          </a:p>
          <a:p>
            <a:r>
              <a:rPr lang="da-DK" sz="2200" dirty="0"/>
              <a:t>Introducere til den korte henvisningsmetode </a:t>
            </a:r>
            <a:r>
              <a:rPr lang="da-DK" sz="2200" dirty="0" err="1"/>
              <a:t>Very</a:t>
            </a:r>
            <a:r>
              <a:rPr lang="da-DK" sz="2200" dirty="0"/>
              <a:t> Brief </a:t>
            </a:r>
            <a:r>
              <a:rPr lang="da-DK" sz="2200" dirty="0" err="1"/>
              <a:t>Advice</a:t>
            </a:r>
            <a:r>
              <a:rPr lang="da-DK" sz="2200" dirty="0"/>
              <a:t> (VBA) </a:t>
            </a:r>
          </a:p>
          <a:p>
            <a:r>
              <a:rPr lang="da-DK" sz="2200" dirty="0"/>
              <a:t>Præsentere et ”Rådgivnings- og implementeringsmateriale til systematisk opsporing af borgere med alkoholproblemer” (udarbejdet på vegne af Sundhedsstyrelsen)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754F1B3-1EBF-4B08-BF00-4205F724E3B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2C1B8E5-3698-4BD9-8BD2-DFB9FC9EAF7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DE022CD-DAA5-49D1-8907-F5DEA91CCF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4" name="Pladsholder til 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2E5EDED-3EE6-4B23-ABD9-2E391D90D9B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 b="16606"/>
          <a:stretch/>
        </p:blipFill>
        <p:spPr>
          <a:xfrm>
            <a:off x="8000748" y="2116909"/>
            <a:ext cx="3503865" cy="2287486"/>
          </a:xfrm>
        </p:spPr>
      </p:pic>
    </p:spTree>
    <p:extLst>
      <p:ext uri="{BB962C8B-B14F-4D97-AF65-F5344CB8AC3E}">
        <p14:creationId xmlns:p14="http://schemas.microsoft.com/office/powerpoint/2010/main" val="3537973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B0E412-AF60-40E7-93E5-581566DDE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837" y="553937"/>
            <a:ext cx="10137776" cy="826910"/>
          </a:xfrm>
        </p:spPr>
        <p:txBody>
          <a:bodyPr/>
          <a:lstStyle/>
          <a:p>
            <a:r>
              <a:rPr lang="da-DK" dirty="0"/>
              <a:t>Introduktion til </a:t>
            </a:r>
            <a:r>
              <a:rPr lang="da-DK" dirty="0" err="1"/>
              <a:t>Very</a:t>
            </a:r>
            <a:r>
              <a:rPr lang="da-DK" dirty="0"/>
              <a:t> Brief </a:t>
            </a:r>
            <a:r>
              <a:rPr lang="da-DK" dirty="0" err="1"/>
              <a:t>Advice</a:t>
            </a:r>
            <a:r>
              <a:rPr lang="da-DK" dirty="0"/>
              <a:t> (VBA)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B73EB0E-9DF3-4104-ACAF-F7C8246638C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66837" y="1974850"/>
            <a:ext cx="4605085" cy="3495675"/>
          </a:xfrm>
        </p:spPr>
        <p:txBody>
          <a:bodyPr/>
          <a:lstStyle/>
          <a:p>
            <a:r>
              <a:rPr lang="da-DK" sz="2000" dirty="0"/>
              <a:t>En ikke-konfronterende henvisningsmetode </a:t>
            </a:r>
          </a:p>
          <a:p>
            <a:r>
              <a:rPr lang="da-DK" sz="2000" dirty="0"/>
              <a:t>Oprindeligt udviklet til rygestop</a:t>
            </a:r>
          </a:p>
          <a:p>
            <a:r>
              <a:rPr lang="da-DK" sz="2000" dirty="0"/>
              <a:t>Antagelse: henvisning til rygestops- / alkoholrådgivning kan motivere borgeren</a:t>
            </a:r>
          </a:p>
          <a:p>
            <a:r>
              <a:rPr lang="da-DK" sz="2000" dirty="0"/>
              <a:t>Baseret på 3 korte spørgsmål (Spørg, Rådgiv, Henvis)</a:t>
            </a:r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7EF19A39-296C-440B-AE78-45C0DB5AD9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3F8CDB0-6AEA-4784-98BB-3C7F5BAC365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2BDC9C1-7F08-4B9C-81B0-60A50F681E6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D91688B-0EBF-476F-AF5A-50804660C3F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8" name="Picture 3" descr="https://www.regionh.dk/forebyggelseslaboratoriet/projekter/tobaksforebyggelse/PublishingImages/Sider/default/vba.jpg">
            <a:extLst>
              <a:ext uri="{FF2B5EF4-FFF2-40B4-BE49-F238E27FC236}">
                <a16:creationId xmlns:a16="http://schemas.microsoft.com/office/drawing/2014/main" id="{243EA2F4-BBEF-4B9B-A5B0-01FD6D851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1857375"/>
            <a:ext cx="5339334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DD9CEE83-747A-4060-80A9-F29347F18DD6}"/>
              </a:ext>
            </a:extLst>
          </p:cNvPr>
          <p:cNvSpPr/>
          <p:nvPr/>
        </p:nvSpPr>
        <p:spPr>
          <a:xfrm>
            <a:off x="5569032" y="651175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Raleway" panose="020B0604020202020204" charset="0"/>
              </a:rPr>
              <a:t>McEwen A, </a:t>
            </a:r>
            <a:r>
              <a:rPr lang="en-US" sz="1000" dirty="0" err="1">
                <a:solidFill>
                  <a:schemeClr val="bg1"/>
                </a:solidFill>
                <a:latin typeface="Raleway" panose="020B0604020202020204" charset="0"/>
              </a:rPr>
              <a:t>McIlvar</a:t>
            </a:r>
            <a:r>
              <a:rPr lang="en-US" sz="1000" dirty="0">
                <a:solidFill>
                  <a:schemeClr val="bg1"/>
                </a:solidFill>
                <a:latin typeface="Raleway" panose="020B0604020202020204" charset="0"/>
              </a:rPr>
              <a:t> M, Locker J. Very brief advice on smoking. </a:t>
            </a:r>
            <a:r>
              <a:rPr lang="en-US" sz="1000" dirty="0" err="1">
                <a:solidFill>
                  <a:schemeClr val="bg1"/>
                </a:solidFill>
                <a:latin typeface="Raleway" panose="020B0604020202020204" charset="0"/>
              </a:rPr>
              <a:t>Nurs</a:t>
            </a:r>
            <a:r>
              <a:rPr lang="en-US" sz="1000" dirty="0">
                <a:solidFill>
                  <a:schemeClr val="bg1"/>
                </a:solidFill>
                <a:latin typeface="Raleway" panose="020B0604020202020204" charset="0"/>
              </a:rPr>
              <a:t> Times. 2012 Feb 28;108(9):23. </a:t>
            </a:r>
          </a:p>
        </p:txBody>
      </p:sp>
    </p:spTree>
    <p:extLst>
      <p:ext uri="{BB962C8B-B14F-4D97-AF65-F5344CB8AC3E}">
        <p14:creationId xmlns:p14="http://schemas.microsoft.com/office/powerpoint/2010/main" val="165658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037B4D-BB56-4632-9721-A8EE8AADB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637" y="637552"/>
            <a:ext cx="10137776" cy="826910"/>
          </a:xfrm>
        </p:spPr>
        <p:txBody>
          <a:bodyPr/>
          <a:lstStyle/>
          <a:p>
            <a:r>
              <a:rPr lang="da-DK" dirty="0"/>
              <a:t>Hvorfor VBA?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B91B39-253C-4AEA-8EF0-FA81C9972F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62637" y="1707420"/>
            <a:ext cx="6033423" cy="3777394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Hurtig afklaring af om en borger, der har et højt alkoholforbrug, ønsker at blive henvist til et sted, hvor en rådgivende samtale om forbruget kan gennemføres:</a:t>
            </a:r>
          </a:p>
          <a:p>
            <a:r>
              <a:rPr lang="da-DK" dirty="0"/>
              <a:t>Alle borgere spørges systematisk</a:t>
            </a:r>
          </a:p>
          <a:p>
            <a:r>
              <a:rPr lang="da-DK" dirty="0"/>
              <a:t>Borgeren mødes positivt og anerkendende</a:t>
            </a:r>
          </a:p>
          <a:p>
            <a:r>
              <a:rPr lang="da-DK" dirty="0"/>
              <a:t>Der skabes kendskab til relevante tilbud og deres effekt</a:t>
            </a:r>
          </a:p>
          <a:p>
            <a:r>
              <a:rPr lang="da-DK" dirty="0"/>
              <a:t>Borgeren henvises til konkrete tilbud, hvis borgeren ønsker det (fx kommunal alkoholbehandling, egen læge, en samtale med en alkoholkonsulent eller Alkolinjen) </a:t>
            </a:r>
          </a:p>
          <a:p>
            <a:r>
              <a:rPr lang="da-DK" dirty="0"/>
              <a:t>Borgeren bliver kontaktet, hvis dette ønskes</a:t>
            </a:r>
          </a:p>
          <a:p>
            <a:endParaRPr lang="da-DK" dirty="0"/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019BD11D-33A3-4F8F-9524-C8A71B4F53C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1CC83C0-52CB-4EDE-8975-673CEE30AF7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9F7EB8B-D6A2-4586-B021-884CCA4CEB6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032BE5E-EA13-462C-9799-172C3D2DE4E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6622BCD7-9606-4E16-9FC3-C1A56F20B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250" y="1285533"/>
            <a:ext cx="4390051" cy="435456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83C09066-F6E7-419E-9765-36923D9042C5}"/>
              </a:ext>
            </a:extLst>
          </p:cNvPr>
          <p:cNvSpPr txBox="1"/>
          <p:nvPr/>
        </p:nvSpPr>
        <p:spPr>
          <a:xfrm>
            <a:off x="9752680" y="6544274"/>
            <a:ext cx="3009900" cy="3137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000" dirty="0">
                <a:solidFill>
                  <a:schemeClr val="bg1"/>
                </a:solidFill>
              </a:rPr>
              <a:t>Illustration: Jens Hage</a:t>
            </a:r>
          </a:p>
        </p:txBody>
      </p:sp>
    </p:spTree>
    <p:extLst>
      <p:ext uri="{BB962C8B-B14F-4D97-AF65-F5344CB8AC3E}">
        <p14:creationId xmlns:p14="http://schemas.microsoft.com/office/powerpoint/2010/main" val="2483345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4A4A367-FD77-4677-8432-A6A8BC54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29" y="398154"/>
            <a:ext cx="5531120" cy="828000"/>
          </a:xfrm>
        </p:spPr>
        <p:txBody>
          <a:bodyPr anchor="b">
            <a:normAutofit/>
          </a:bodyPr>
          <a:lstStyle/>
          <a:p>
            <a:r>
              <a:rPr lang="da-DK" dirty="0"/>
              <a:t>Erfaringer om VBA og alkohol fra Sygehus Lillebælt</a:t>
            </a: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3E9FA6C7-5FF7-43BB-9305-2DE7965A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288074"/>
            <a:ext cx="687386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A0527FD4-A252-4C8F-9900-4294956E9806}" type="slidenum">
              <a:rPr lang="da-DK" smtClean="0"/>
              <a:pPr>
                <a:spcAft>
                  <a:spcPts val="600"/>
                </a:spcAft>
              </a:pPr>
              <a:t>5</a:t>
            </a:fld>
            <a:endParaRPr lang="da-DK"/>
          </a:p>
        </p:txBody>
      </p:sp>
      <p:graphicFrame>
        <p:nvGraphicFramePr>
          <p:cNvPr id="7" name="Pladsholder til indhold 4">
            <a:extLst>
              <a:ext uri="{FF2B5EF4-FFF2-40B4-BE49-F238E27FC236}">
                <a16:creationId xmlns:a16="http://schemas.microsoft.com/office/drawing/2014/main" id="{AAD4143F-C9E3-40CF-B238-6994D6BC6B1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81295530"/>
              </p:ext>
            </p:extLst>
          </p:nvPr>
        </p:nvGraphicFramePr>
        <p:xfrm>
          <a:off x="564880" y="1860864"/>
          <a:ext cx="5531120" cy="349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Billede 2">
            <a:extLst>
              <a:ext uri="{FF2B5EF4-FFF2-40B4-BE49-F238E27FC236}">
                <a16:creationId xmlns:a16="http://schemas.microsoft.com/office/drawing/2014/main" id="{6B69B7AB-F10C-4BA4-8332-818CA02132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5832" y="-24856"/>
            <a:ext cx="5673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66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E38AFA-F81B-487E-8D71-2490F157B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112" y="709857"/>
            <a:ext cx="10137776" cy="826910"/>
          </a:xfrm>
        </p:spPr>
        <p:txBody>
          <a:bodyPr/>
          <a:lstStyle/>
          <a:p>
            <a:r>
              <a:rPr lang="da-DK" dirty="0"/>
              <a:t>Rådgivnings- og implementeringsmateriale til systematisk opsporing af borgere med alkoholproblemer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82E5C0E-A671-4874-9853-527EAAA6933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a-DK" sz="2000" dirty="0"/>
              <a:t>Understøtte kommunernes systematiske tidlige opsporing af borgere med behov for alkoholrådgivning eller -behandling</a:t>
            </a:r>
          </a:p>
          <a:p>
            <a:r>
              <a:rPr lang="da-DK" sz="2000" dirty="0"/>
              <a:t>Materialet er til kommunalt sundhedspersonale, som møder borgeren i sammenhænge, hvor sundhed og livsstil er naturlige emner at tale om</a:t>
            </a:r>
          </a:p>
          <a:p>
            <a:r>
              <a:rPr lang="da-DK" sz="2000" dirty="0"/>
              <a:t>Fagligt opkvalificeringsmateriale (alkohols skadevirkninger, tidlig opsporing, borgerens perspektiv på alkohol)</a:t>
            </a:r>
          </a:p>
          <a:p>
            <a:r>
              <a:rPr lang="da-DK" sz="2000" dirty="0"/>
              <a:t>Guide til, hvordan der kan spørges ind til alkohol på tre forskellige måder</a:t>
            </a:r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093F4A52-AC30-46AF-8606-221F44F6BAF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715A52B-D56F-4598-AA9C-DB379AF663B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A9E83BE-D1F9-4A1E-A3BC-03D0015022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923548F-8EE6-4EBC-A483-D830ECCC740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66DA14F-F587-4BCC-ABBC-9359EA490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116" y="1220787"/>
            <a:ext cx="3813128" cy="537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60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4EF8FD-AC91-4074-B557-F73B377A4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012" y="393472"/>
            <a:ext cx="10137776" cy="826910"/>
          </a:xfrm>
        </p:spPr>
        <p:txBody>
          <a:bodyPr/>
          <a:lstStyle/>
          <a:p>
            <a:r>
              <a:rPr lang="da-DK" dirty="0"/>
              <a:t>Hvad er nyt – i forhold til tidligere materiale?	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DEE93B7-07E7-4EFD-8FC8-6539F491C21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62638" y="1989138"/>
            <a:ext cx="3503866" cy="3495675"/>
          </a:xfrm>
        </p:spPr>
        <p:txBody>
          <a:bodyPr/>
          <a:lstStyle/>
          <a:p>
            <a:r>
              <a:rPr lang="da-DK" sz="2000" dirty="0"/>
              <a:t>Fokus på 3 samtaletyper inspireret af </a:t>
            </a:r>
            <a:r>
              <a:rPr lang="da-DK" sz="2000" dirty="0" err="1"/>
              <a:t>Very</a:t>
            </a:r>
            <a:r>
              <a:rPr lang="da-DK" sz="2000" dirty="0"/>
              <a:t> Brief </a:t>
            </a:r>
            <a:r>
              <a:rPr lang="da-DK" sz="2000" dirty="0" err="1"/>
              <a:t>Advice</a:t>
            </a:r>
            <a:r>
              <a:rPr lang="da-DK" sz="2000" dirty="0"/>
              <a:t> (VBA)</a:t>
            </a:r>
          </a:p>
          <a:p>
            <a:r>
              <a:rPr lang="da-DK" sz="2000" dirty="0"/>
              <a:t>Fokus på borgerens perspektiv</a:t>
            </a:r>
          </a:p>
          <a:p>
            <a:r>
              <a:rPr lang="da-DK" sz="2000" dirty="0"/>
              <a:t>Fokus på implementering</a:t>
            </a:r>
          </a:p>
          <a:p>
            <a:r>
              <a:rPr lang="da-DK" sz="2000" dirty="0"/>
              <a:t>Fokus på konkrete redskaber (lynguides, infografikker, etc.)</a:t>
            </a:r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6FD45FDD-40CA-488C-ADF9-AE4A386F92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A38DD39-2463-4352-B33E-F64F96D17D4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4D5D365-D2BA-4EF7-A4FD-C32C8F32F65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5D2665C-8D07-44CE-AF71-D92D93D97A1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A978B012-0EE6-4432-843C-4526A1436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971" y="1592307"/>
            <a:ext cx="3031642" cy="4045311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4C9FFC34-3BBD-4E98-AF62-1141BFF42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597" y="1391335"/>
            <a:ext cx="3090137" cy="431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49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747F2-255E-420E-BB7C-695138FA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946" y="231775"/>
            <a:ext cx="10137776" cy="826910"/>
          </a:xfrm>
        </p:spPr>
        <p:txBody>
          <a:bodyPr/>
          <a:lstStyle/>
          <a:p>
            <a:r>
              <a:rPr lang="da-DK" dirty="0"/>
              <a:t>Rådgivnings- og implementeringsmateriale til systematisk opsporing af borgere med alkoholproblemer, består af…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298D1BB-5394-4193-BF58-15F4E724EE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12946" y="1989138"/>
            <a:ext cx="5568829" cy="3495675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Fagligt opkvalificeringsmateriale til kommunalt sundhedspersonale:</a:t>
            </a:r>
          </a:p>
          <a:p>
            <a:r>
              <a:rPr lang="da-DK" dirty="0"/>
              <a:t>Alkohols skadevirkninger (på kort og lang sigt)</a:t>
            </a:r>
          </a:p>
          <a:p>
            <a:r>
              <a:rPr lang="da-DK" dirty="0"/>
              <a:t>Vigtigheden af tidlig opsporing og tidlig indsats</a:t>
            </a:r>
          </a:p>
          <a:p>
            <a:r>
              <a:rPr lang="da-DK" dirty="0"/>
              <a:t>Borgerens perspektiv på alkohol</a:t>
            </a:r>
          </a:p>
          <a:p>
            <a:r>
              <a:rPr lang="da-DK" dirty="0"/>
              <a:t>Hvordan en samtale om alkohol kan gribes an</a:t>
            </a:r>
          </a:p>
          <a:p>
            <a:r>
              <a:rPr lang="da-DK" dirty="0"/>
              <a:t>Fokus på korte samtaletyper inspireret af VBA</a:t>
            </a:r>
          </a:p>
          <a:p>
            <a:r>
              <a:rPr lang="da-DK" dirty="0"/>
              <a:t>Fokus på implementering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ED84261B-026F-4682-8BD8-A5BD71B9E75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1689F31-3D33-4608-BC1E-65714B2FA83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0C9270F-61C5-4CA5-BEEE-825DCF78E21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35CAA4D-85EC-447A-AD29-88630E6B625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8</a:t>
            </a:fld>
            <a:endParaRPr lang="da-DK" dirty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D1C541AB-32D8-4793-8DD7-4283527E6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399" y="1223685"/>
            <a:ext cx="5283601" cy="572508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92F29365-F03F-4E3A-B8FA-E3464DB4B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248" y="1269000"/>
            <a:ext cx="5205901" cy="5589000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0FC83B78-4762-4905-8A5E-34EEB101A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905" y="1595834"/>
            <a:ext cx="4817401" cy="4782240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81C4E120-044A-4B0B-9E80-D76B3537F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2072" y="2347883"/>
            <a:ext cx="4856251" cy="339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6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EE536D-C53B-45C5-8B34-BF003FCBA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496" y="693497"/>
            <a:ext cx="7261599" cy="826910"/>
          </a:xfrm>
        </p:spPr>
        <p:txBody>
          <a:bodyPr/>
          <a:lstStyle/>
          <a:p>
            <a:r>
              <a:rPr lang="da-DK" dirty="0"/>
              <a:t>Rådgivnings- og implementeringsmateriale til systematisk opsporing af borgere med alkoholproblemer, består af…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6704522-DD1B-4107-8F33-E175342103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31630" y="1798677"/>
            <a:ext cx="6549329" cy="4307690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Guide til hvordan der kan spørges ind til alkohol:</a:t>
            </a:r>
          </a:p>
          <a:p>
            <a:r>
              <a:rPr lang="da-DK" dirty="0"/>
              <a:t>Spørgeskemaet AUDIT</a:t>
            </a:r>
          </a:p>
          <a:p>
            <a:r>
              <a:rPr lang="da-DK" dirty="0"/>
              <a:t>Hjælperedskaber til 3 samtaletyper (lynguides)</a:t>
            </a:r>
          </a:p>
          <a:p>
            <a:r>
              <a:rPr lang="da-DK" dirty="0"/>
              <a:t>Henvisningsoversigt (skemaer)</a:t>
            </a:r>
          </a:p>
          <a:p>
            <a:r>
              <a:rPr lang="da-DK" dirty="0"/>
              <a:t>Infografikker:</a:t>
            </a:r>
          </a:p>
          <a:p>
            <a:pPr lvl="1"/>
            <a:r>
              <a:rPr lang="da-DK" dirty="0"/>
              <a:t>Alkoholrelaterede skader (kort og lang sigt)</a:t>
            </a:r>
          </a:p>
          <a:p>
            <a:pPr lvl="1"/>
            <a:r>
              <a:rPr lang="da-DK" dirty="0"/>
              <a:t>Fordele ved at nedsætte forbruget</a:t>
            </a:r>
          </a:p>
          <a:p>
            <a:pPr lvl="1"/>
            <a:r>
              <a:rPr lang="da-DK" dirty="0"/>
              <a:t>AUDIT score, risikozoner og tilbud</a:t>
            </a:r>
          </a:p>
          <a:p>
            <a:pPr lvl="1"/>
            <a:r>
              <a:rPr lang="da-DK" dirty="0"/>
              <a:t>Alkolinjen</a:t>
            </a:r>
          </a:p>
          <a:p>
            <a:pPr lvl="1"/>
            <a:r>
              <a:rPr lang="da-DK" dirty="0"/>
              <a:t>Kategorier, diagnoser og officielle udmeldinger i forhold til alkohol	</a:t>
            </a:r>
          </a:p>
          <a:p>
            <a:pPr lvl="1"/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6032FAF-5800-4E7A-99CC-4301004217C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BDB7340-9203-441D-9C72-561F3331736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3CF5AA6-6F0D-4F91-9024-9E25A90412F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9</a:t>
            </a:fld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57A795C-977B-4CCC-84C7-BE790762D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073" y="0"/>
            <a:ext cx="4109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71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193039144106622"/>
</p:tagLst>
</file>

<file path=ppt/theme/theme1.xml><?xml version="1.0" encoding="utf-8"?>
<a:theme xmlns:a="http://schemas.openxmlformats.org/drawingml/2006/main" name="Sundhedsstyrelsen PowerPoint skabelon">
  <a:themeElements>
    <a:clrScheme name="Sundhedsstyrelsen - Mørk grøn">
      <a:dk1>
        <a:sysClr val="windowText" lastClr="000000"/>
      </a:dk1>
      <a:lt1>
        <a:sysClr val="window" lastClr="FFFFFF"/>
      </a:lt1>
      <a:dk2>
        <a:srgbClr val="99EFD7"/>
      </a:dk2>
      <a:lt2>
        <a:srgbClr val="005045"/>
      </a:lt2>
      <a:accent1>
        <a:srgbClr val="003F36"/>
      </a:accent1>
      <a:accent2>
        <a:srgbClr val="00D79B"/>
      </a:accent2>
      <a:accent3>
        <a:srgbClr val="005C8D"/>
      </a:accent3>
      <a:accent4>
        <a:srgbClr val="BEE3FF"/>
      </a:accent4>
      <a:accent5>
        <a:srgbClr val="441B3C"/>
      </a:accent5>
      <a:accent6>
        <a:srgbClr val="FF7896"/>
      </a:accent6>
      <a:hlink>
        <a:srgbClr val="00D79B"/>
      </a:hlink>
      <a:folHlink>
        <a:srgbClr val="005045"/>
      </a:folHlink>
    </a:clrScheme>
    <a:fontScheme name="Sundhedsstyrelsen">
      <a:majorFont>
        <a:latin typeface="Raleway ExtraBold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7A16F1A4-D7A2-47AD-8CC5-09B4829257D8}" vid="{BE58C47F-DC93-4865-BED4-2B512DFCA1BB}"/>
    </a:ext>
  </a:extLst>
</a:theme>
</file>

<file path=ppt/theme/theme2.xml><?xml version="1.0" encoding="utf-8"?>
<a:theme xmlns:a="http://schemas.openxmlformats.org/drawingml/2006/main" name="REGION H Hospital PowerPoint Skabelon_DKfinal">
  <a:themeElements>
    <a:clrScheme name="Brugerdefineret 22">
      <a:dk1>
        <a:srgbClr val="000000"/>
      </a:dk1>
      <a:lt1>
        <a:srgbClr val="FFFFFF"/>
      </a:lt1>
      <a:dk2>
        <a:srgbClr val="00364E"/>
      </a:dk2>
      <a:lt2>
        <a:srgbClr val="05888E"/>
      </a:lt2>
      <a:accent1>
        <a:srgbClr val="99D7F6"/>
      </a:accent1>
      <a:accent2>
        <a:srgbClr val="06718C"/>
      </a:accent2>
      <a:accent3>
        <a:srgbClr val="4DB9EF"/>
      </a:accent3>
      <a:accent4>
        <a:srgbClr val="ED6D3A"/>
      </a:accent4>
      <a:accent5>
        <a:srgbClr val="19A5EA"/>
      </a:accent5>
      <a:accent6>
        <a:srgbClr val="999999"/>
      </a:accent6>
      <a:hlink>
        <a:srgbClr val="68A499"/>
      </a:hlink>
      <a:folHlink>
        <a:srgbClr val="666666"/>
      </a:folHlink>
    </a:clrScheme>
    <a:fontScheme name="Region Hovedsta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A60"/>
        </a:solidFill>
        <a:ln w="9525">
          <a:solidFill>
            <a:srgbClr val="1F4A60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H PowerPoint Skabelon_DK.potx" id="{26986A75-4BB5-4C20-9DD6-E823FDD01161}" vid="{1F3D9A04-036F-41B4-8EF4-D6B3C5EA408C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D946F9245C7F541B1A4188F0242F016" ma:contentTypeVersion="11" ma:contentTypeDescription="Opret et nyt dokument." ma:contentTypeScope="" ma:versionID="a2fcc3f244aed6bad27fd358dee8895b">
  <xsd:schema xmlns:xsd="http://www.w3.org/2001/XMLSchema" xmlns:xs="http://www.w3.org/2001/XMLSchema" xmlns:p="http://schemas.microsoft.com/office/2006/metadata/properties" xmlns:ns2="9363e465-7431-4576-b695-e57b65725e52" xmlns:ns3="d7e511f9-52f5-4e9b-b6b2-d0baf13b1007" targetNamespace="http://schemas.microsoft.com/office/2006/metadata/properties" ma:root="true" ma:fieldsID="01307deb3cc57e2e861b63214a330854" ns2:_="" ns3:_="">
    <xsd:import namespace="9363e465-7431-4576-b695-e57b65725e52"/>
    <xsd:import namespace="d7e511f9-52f5-4e9b-b6b2-d0baf13b100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63e465-7431-4576-b695-e57b65725e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e511f9-52f5-4e9b-b6b2-d0baf13b10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TemplateConfiguration><![CDATA[{"elementsMetadata":[],"documentContentValidatorConfiguration":{"enableDocumentContentValidator":false,"documentContentValidatorVersion":0},"slideId":"636933418359655723","enableDocumentContentUpdater":true,"version":"1.3"}]]></TemplafySlideTemplateConfiguration>
</file>

<file path=customXml/itemProps1.xml><?xml version="1.0" encoding="utf-8"?>
<ds:datastoreItem xmlns:ds="http://schemas.openxmlformats.org/officeDocument/2006/customXml" ds:itemID="{C025421D-92C0-4A18-8AFB-D65879B492B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696D494-0259-4118-A401-9923E0C7B7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F68625-2887-4F54-944F-2E06812041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63e465-7431-4576-b695-e57b65725e52"/>
    <ds:schemaRef ds:uri="d7e511f9-52f5-4e9b-b6b2-d0baf13b10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518EF32-D7ED-4D8E-80D0-C33C01DB34BB}">
  <ds:schemaRefs/>
</ds:datastoreItem>
</file>

<file path=customXml/itemProps5.xml><?xml version="1.0" encoding="utf-8"?>
<ds:datastoreItem xmlns:ds="http://schemas.openxmlformats.org/officeDocument/2006/customXml" ds:itemID="{7FA764BE-93AE-4A1F-94F8-EB73EE3F6FA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703</Words>
  <Application>Microsoft Office PowerPoint</Application>
  <PresentationFormat>Widescreen</PresentationFormat>
  <Paragraphs>100</Paragraphs>
  <Slides>13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13</vt:i4>
      </vt:variant>
    </vt:vector>
  </HeadingPairs>
  <TitlesOfParts>
    <vt:vector size="18" baseType="lpstr">
      <vt:lpstr>Arial</vt:lpstr>
      <vt:lpstr>Raleway ExtraBold</vt:lpstr>
      <vt:lpstr>Raleway</vt:lpstr>
      <vt:lpstr>Sundhedsstyrelsen PowerPoint skabelon</vt:lpstr>
      <vt:lpstr>REGION H Hospital PowerPoint Skabelon_DKfinal</vt:lpstr>
      <vt:lpstr>Tidlig opsporing i sundhedsvæsenet</vt:lpstr>
      <vt:lpstr>PowerPoint-præsentation</vt:lpstr>
      <vt:lpstr>Introduktion til Very Brief Advice (VBA)</vt:lpstr>
      <vt:lpstr>Hvorfor VBA?</vt:lpstr>
      <vt:lpstr>Erfaringer om VBA og alkohol fra Sygehus Lillebælt</vt:lpstr>
      <vt:lpstr>Rådgivnings- og implementeringsmateriale til systematisk opsporing af borgere med alkoholproblemer </vt:lpstr>
      <vt:lpstr>Hvad er nyt – i forhold til tidligere materiale? </vt:lpstr>
      <vt:lpstr>Rådgivnings- og implementeringsmateriale til systematisk opsporing af borgere med alkoholproblemer, består af…</vt:lpstr>
      <vt:lpstr>Rådgivnings- og implementeringsmateriale til systematisk opsporing af borgere med alkoholproblemer, består af…</vt:lpstr>
      <vt:lpstr>PowerPoint-præsentation</vt:lpstr>
      <vt:lpstr>PowerPoint-præsentation</vt:lpstr>
      <vt:lpstr>PowerPoint-præsentation</vt:lpstr>
      <vt:lpstr>Afslutning og spørgsmål?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2020-01-30T08:10:23Z</dcterms:created>
  <dcterms:modified xsi:type="dcterms:W3CDTF">2021-01-26T13:10:16Z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0x0101003D946F9245C7F541B1A4188F0242F016</vt:lpwstr>
  </property>
</Properties>
</file>