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6" r:id="rId2"/>
    <p:sldId id="287" r:id="rId3"/>
    <p:sldId id="295" r:id="rId4"/>
    <p:sldId id="296" r:id="rId5"/>
    <p:sldId id="297" r:id="rId6"/>
    <p:sldId id="298" r:id="rId7"/>
  </p:sldIdLst>
  <p:sldSz cx="9144000" cy="6858000" type="screen4x3"/>
  <p:notesSz cx="6797675" cy="9926638"/>
  <p:defaultTextStyle>
    <a:lvl1pPr defTabSz="457200">
      <a:defRPr>
        <a:latin typeface="+mj-lt"/>
        <a:ea typeface="+mj-ea"/>
        <a:cs typeface="+mj-cs"/>
        <a:sym typeface="Helvetica"/>
      </a:defRPr>
    </a:lvl1pPr>
    <a:lvl2pPr defTabSz="457200">
      <a:defRPr>
        <a:latin typeface="+mj-lt"/>
        <a:ea typeface="+mj-ea"/>
        <a:cs typeface="+mj-cs"/>
        <a:sym typeface="Helvetica"/>
      </a:defRPr>
    </a:lvl2pPr>
    <a:lvl3pPr defTabSz="457200">
      <a:defRPr>
        <a:latin typeface="+mj-lt"/>
        <a:ea typeface="+mj-ea"/>
        <a:cs typeface="+mj-cs"/>
        <a:sym typeface="Helvetica"/>
      </a:defRPr>
    </a:lvl3pPr>
    <a:lvl4pPr defTabSz="457200">
      <a:defRPr>
        <a:latin typeface="+mj-lt"/>
        <a:ea typeface="+mj-ea"/>
        <a:cs typeface="+mj-cs"/>
        <a:sym typeface="Helvetica"/>
      </a:defRPr>
    </a:lvl4pPr>
    <a:lvl5pPr defTabSz="457200">
      <a:defRPr>
        <a:latin typeface="+mj-lt"/>
        <a:ea typeface="+mj-ea"/>
        <a:cs typeface="+mj-cs"/>
        <a:sym typeface="Helvetica"/>
      </a:defRPr>
    </a:lvl5pPr>
    <a:lvl6pPr defTabSz="457200">
      <a:defRPr>
        <a:latin typeface="+mj-lt"/>
        <a:ea typeface="+mj-ea"/>
        <a:cs typeface="+mj-cs"/>
        <a:sym typeface="Helvetica"/>
      </a:defRPr>
    </a:lvl6pPr>
    <a:lvl7pPr defTabSz="457200">
      <a:defRPr>
        <a:latin typeface="+mj-lt"/>
        <a:ea typeface="+mj-ea"/>
        <a:cs typeface="+mj-cs"/>
        <a:sym typeface="Helvetica"/>
      </a:defRPr>
    </a:lvl7pPr>
    <a:lvl8pPr defTabSz="457200">
      <a:defRPr>
        <a:latin typeface="+mj-lt"/>
        <a:ea typeface="+mj-ea"/>
        <a:cs typeface="+mj-cs"/>
        <a:sym typeface="Helvetica"/>
      </a:defRPr>
    </a:lvl8pPr>
    <a:lvl9pPr defTabSz="457200">
      <a:defRPr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0E0"/>
          </a:solidFill>
        </a:fill>
      </a:tcStyle>
    </a:wholeTbl>
    <a:band2H>
      <a:tcTxStyle/>
      <a:tcStyle>
        <a:tcBdr/>
        <a:fill>
          <a:solidFill>
            <a:srgbClr val="E6E9F0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55A5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55A5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55A5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CDC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29496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29496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29496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4E4E4"/>
          </a:solidFill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3B3B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3B3B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3B3B3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55A5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55A5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2E273-16BD-4D05-869E-8CD2DA866EDB}" type="datetimeFigureOut">
              <a:rPr lang="da-DK" smtClean="0"/>
              <a:pPr/>
              <a:t>03-11-2020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17616-26FD-4067-8145-4F518570D60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1.png" descr="bue_blaakors.dk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75702" y="1"/>
            <a:ext cx="2197444" cy="188352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685800" y="1974912"/>
            <a:ext cx="7772400" cy="17810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55A5"/>
                </a:solidFill>
              </a:rPr>
              <a:t>Titeltekst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685800" y="3755959"/>
            <a:ext cx="7772400" cy="2647219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>
                <a:solidFill>
                  <a:srgbClr val="929496"/>
                </a:solidFill>
              </a:defRPr>
            </a:lvl1pPr>
            <a:lvl2pPr marL="0" indent="0">
              <a:buClrTx/>
              <a:buSzTx/>
              <a:buFontTx/>
              <a:buNone/>
              <a:defRPr>
                <a:solidFill>
                  <a:srgbClr val="929496"/>
                </a:solidFill>
              </a:defRPr>
            </a:lvl2pPr>
            <a:lvl3pPr marL="0" indent="0">
              <a:buClrTx/>
              <a:buSzTx/>
              <a:buFontTx/>
              <a:buNone/>
              <a:defRPr>
                <a:solidFill>
                  <a:srgbClr val="929496"/>
                </a:solidFill>
              </a:defRPr>
            </a:lvl3pPr>
            <a:lvl4pPr marL="0" indent="0">
              <a:buClrTx/>
              <a:buSzTx/>
              <a:buFontTx/>
              <a:buNone/>
              <a:defRPr>
                <a:solidFill>
                  <a:srgbClr val="929496"/>
                </a:solidFill>
              </a:defRPr>
            </a:lvl4pPr>
            <a:lvl5pPr marL="0" indent="0">
              <a:buClrTx/>
              <a:buSzTx/>
              <a:buFontTx/>
              <a:buNone/>
              <a:defRPr>
                <a:solidFill>
                  <a:srgbClr val="92949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929496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929496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929496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929496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929496"/>
                </a:solidFill>
              </a:rPr>
              <a:t>Brødtekst, niveau fem</a:t>
            </a:r>
          </a:p>
        </p:txBody>
      </p:sp>
      <p:pic>
        <p:nvPicPr>
          <p:cNvPr id="12" name="image2.png" descr="greystreg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258477"/>
            <a:ext cx="9144000" cy="15995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image3.gif" descr="BK Danmark-RGB.gif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29741" y="6054683"/>
            <a:ext cx="2329092" cy="4467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55A5"/>
                </a:solidFill>
              </a:rPr>
              <a:t>Titeltekst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Brødtekst, niveau et</a:t>
            </a:r>
          </a:p>
          <a:p>
            <a:pPr lvl="1">
              <a:defRPr sz="1800"/>
            </a:pPr>
            <a:r>
              <a:rPr sz="2400"/>
              <a:t>Brødtekst, niveau to</a:t>
            </a:r>
          </a:p>
          <a:p>
            <a:pPr lvl="2">
              <a:defRPr sz="1800"/>
            </a:pPr>
            <a:r>
              <a:rPr sz="2400"/>
              <a:t>Brødtekst, niveau tre</a:t>
            </a:r>
          </a:p>
          <a:p>
            <a:pPr lvl="3">
              <a:defRPr sz="1800"/>
            </a:pPr>
            <a:r>
              <a:rPr sz="2400"/>
              <a:t>Brødtekst, niveau fire</a:t>
            </a:r>
          </a:p>
          <a:p>
            <a:pPr lvl="4">
              <a:defRPr sz="1800"/>
            </a:pPr>
            <a:r>
              <a:rPr sz="2400"/>
              <a:t>Brødtekst, niveau fem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descr="bue_blaakors.dk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75702" y="1"/>
            <a:ext cx="2197444" cy="188352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" name="Group 5"/>
          <p:cNvGrpSpPr/>
          <p:nvPr/>
        </p:nvGrpSpPr>
        <p:grpSpPr>
          <a:xfrm>
            <a:off x="0" y="5258474"/>
            <a:ext cx="9144000" cy="1599531"/>
            <a:chOff x="0" y="-1"/>
            <a:chExt cx="9144000" cy="1599530"/>
          </a:xfrm>
        </p:grpSpPr>
        <p:pic>
          <p:nvPicPr>
            <p:cNvPr id="3" name="image2.png" descr="greystreg.png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-2"/>
              <a:ext cx="9144000" cy="159953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gif" descr="BK Danmark-RGB.gif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29741" y="796206"/>
              <a:ext cx="2329092" cy="4467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457200" y="0"/>
            <a:ext cx="6283270" cy="1692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55A5"/>
                </a:solidFill>
              </a:rPr>
              <a:t>Titeltekst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457200" y="1717675"/>
            <a:ext cx="8229600" cy="5140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2400"/>
              <a:t>Brødtekst, niveau et</a:t>
            </a:r>
          </a:p>
          <a:p>
            <a:pPr lvl="1">
              <a:defRPr sz="1800"/>
            </a:pPr>
            <a:r>
              <a:rPr sz="2400"/>
              <a:t>Brødtekst, niveau to</a:t>
            </a:r>
          </a:p>
          <a:p>
            <a:pPr lvl="2">
              <a:defRPr sz="1800"/>
            </a:pPr>
            <a:r>
              <a:rPr sz="2400"/>
              <a:t>Brødtekst, niveau tre</a:t>
            </a:r>
          </a:p>
          <a:p>
            <a:pPr lvl="3">
              <a:defRPr sz="1800"/>
            </a:pPr>
            <a:r>
              <a:rPr sz="2400"/>
              <a:t>Brødtekst, niveau fire</a:t>
            </a:r>
          </a:p>
          <a:p>
            <a:pPr lvl="4">
              <a:defRPr sz="1800"/>
            </a:pPr>
            <a:r>
              <a:rPr sz="2400"/>
              <a:t>Brødtekst, niveau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defTabSz="457200">
        <a:defRPr sz="2800">
          <a:solidFill>
            <a:srgbClr val="0055A5"/>
          </a:solidFill>
          <a:latin typeface="Arial"/>
          <a:ea typeface="Arial"/>
          <a:cs typeface="Arial"/>
          <a:sym typeface="Arial"/>
        </a:defRPr>
      </a:lvl1pPr>
      <a:lvl2pPr defTabSz="457200">
        <a:defRPr sz="2800">
          <a:solidFill>
            <a:srgbClr val="0055A5"/>
          </a:solidFill>
          <a:latin typeface="Arial"/>
          <a:ea typeface="Arial"/>
          <a:cs typeface="Arial"/>
          <a:sym typeface="Arial"/>
        </a:defRPr>
      </a:lvl2pPr>
      <a:lvl3pPr defTabSz="457200">
        <a:defRPr sz="2800">
          <a:solidFill>
            <a:srgbClr val="0055A5"/>
          </a:solidFill>
          <a:latin typeface="Arial"/>
          <a:ea typeface="Arial"/>
          <a:cs typeface="Arial"/>
          <a:sym typeface="Arial"/>
        </a:defRPr>
      </a:lvl3pPr>
      <a:lvl4pPr defTabSz="457200">
        <a:defRPr sz="2800">
          <a:solidFill>
            <a:srgbClr val="0055A5"/>
          </a:solidFill>
          <a:latin typeface="Arial"/>
          <a:ea typeface="Arial"/>
          <a:cs typeface="Arial"/>
          <a:sym typeface="Arial"/>
        </a:defRPr>
      </a:lvl4pPr>
      <a:lvl5pPr defTabSz="457200">
        <a:defRPr sz="2800">
          <a:solidFill>
            <a:srgbClr val="0055A5"/>
          </a:solidFill>
          <a:latin typeface="Arial"/>
          <a:ea typeface="Arial"/>
          <a:cs typeface="Arial"/>
          <a:sym typeface="Arial"/>
        </a:defRPr>
      </a:lvl5pPr>
      <a:lvl6pPr defTabSz="457200">
        <a:defRPr sz="2800">
          <a:solidFill>
            <a:srgbClr val="0055A5"/>
          </a:solidFill>
          <a:latin typeface="Arial"/>
          <a:ea typeface="Arial"/>
          <a:cs typeface="Arial"/>
          <a:sym typeface="Arial"/>
        </a:defRPr>
      </a:lvl6pPr>
      <a:lvl7pPr defTabSz="457200">
        <a:defRPr sz="2800">
          <a:solidFill>
            <a:srgbClr val="0055A5"/>
          </a:solidFill>
          <a:latin typeface="Arial"/>
          <a:ea typeface="Arial"/>
          <a:cs typeface="Arial"/>
          <a:sym typeface="Arial"/>
        </a:defRPr>
      </a:lvl7pPr>
      <a:lvl8pPr defTabSz="457200">
        <a:defRPr sz="2800">
          <a:solidFill>
            <a:srgbClr val="0055A5"/>
          </a:solidFill>
          <a:latin typeface="Arial"/>
          <a:ea typeface="Arial"/>
          <a:cs typeface="Arial"/>
          <a:sym typeface="Arial"/>
        </a:defRPr>
      </a:lvl8pPr>
      <a:lvl9pPr defTabSz="457200">
        <a:defRPr sz="2800">
          <a:solidFill>
            <a:srgbClr val="0055A5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 defTabSz="457200">
        <a:spcBef>
          <a:spcPts val="500"/>
        </a:spcBef>
        <a:buClr>
          <a:srgbClr val="F47920"/>
        </a:buClr>
        <a:buSzPct val="100000"/>
        <a:buFont typeface="Arial"/>
        <a:buChar char="•"/>
        <a:defRPr sz="2400">
          <a:latin typeface="Arial"/>
          <a:ea typeface="Arial"/>
          <a:cs typeface="Arial"/>
          <a:sym typeface="Arial"/>
        </a:defRPr>
      </a:lvl1pPr>
      <a:lvl2pPr marL="742950" indent="-285750" defTabSz="457200">
        <a:spcBef>
          <a:spcPts val="500"/>
        </a:spcBef>
        <a:buClr>
          <a:srgbClr val="F47920"/>
        </a:buClr>
        <a:buSzPct val="100000"/>
        <a:buFont typeface="Arial"/>
        <a:buChar char="•"/>
        <a:defRPr sz="2400">
          <a:latin typeface="Arial"/>
          <a:ea typeface="Arial"/>
          <a:cs typeface="Arial"/>
          <a:sym typeface="Arial"/>
        </a:defRPr>
      </a:lvl2pPr>
      <a:lvl3pPr marL="1143000" indent="-228600" defTabSz="457200">
        <a:spcBef>
          <a:spcPts val="500"/>
        </a:spcBef>
        <a:buClr>
          <a:srgbClr val="F47920"/>
        </a:buClr>
        <a:buSzPct val="100000"/>
        <a:buFont typeface="Arial"/>
        <a:buChar char="•"/>
        <a:defRPr sz="2400">
          <a:latin typeface="Arial"/>
          <a:ea typeface="Arial"/>
          <a:cs typeface="Arial"/>
          <a:sym typeface="Arial"/>
        </a:defRPr>
      </a:lvl3pPr>
      <a:lvl4pPr marL="1600200" indent="-228600" defTabSz="457200">
        <a:spcBef>
          <a:spcPts val="500"/>
        </a:spcBef>
        <a:buClr>
          <a:srgbClr val="F47920"/>
        </a:buClr>
        <a:buSzPct val="100000"/>
        <a:buFont typeface="Arial"/>
        <a:buChar char="•"/>
        <a:defRPr sz="2400">
          <a:latin typeface="Arial"/>
          <a:ea typeface="Arial"/>
          <a:cs typeface="Arial"/>
          <a:sym typeface="Arial"/>
        </a:defRPr>
      </a:lvl4pPr>
      <a:lvl5pPr marL="2057400" indent="-228600" defTabSz="457200">
        <a:spcBef>
          <a:spcPts val="500"/>
        </a:spcBef>
        <a:buClr>
          <a:srgbClr val="F47920"/>
        </a:buClr>
        <a:buSzPct val="100000"/>
        <a:buFont typeface="Arial"/>
        <a:buChar char="•"/>
        <a:defRPr sz="2400">
          <a:latin typeface="Arial"/>
          <a:ea typeface="Arial"/>
          <a:cs typeface="Arial"/>
          <a:sym typeface="Arial"/>
        </a:defRPr>
      </a:lvl5pPr>
      <a:lvl6pPr marL="2560320" indent="-274320" defTabSz="457200">
        <a:spcBef>
          <a:spcPts val="500"/>
        </a:spcBef>
        <a:buClr>
          <a:srgbClr val="F47920"/>
        </a:buClr>
        <a:buSzPct val="100000"/>
        <a:buFont typeface="Arial"/>
        <a:buChar char="•"/>
        <a:defRPr sz="2400">
          <a:latin typeface="Arial"/>
          <a:ea typeface="Arial"/>
          <a:cs typeface="Arial"/>
          <a:sym typeface="Arial"/>
        </a:defRPr>
      </a:lvl6pPr>
      <a:lvl7pPr marL="3017520" indent="-274320" defTabSz="457200">
        <a:spcBef>
          <a:spcPts val="500"/>
        </a:spcBef>
        <a:buClr>
          <a:srgbClr val="F47920"/>
        </a:buClr>
        <a:buSzPct val="100000"/>
        <a:buFont typeface="Arial"/>
        <a:buChar char="•"/>
        <a:defRPr sz="2400">
          <a:latin typeface="Arial"/>
          <a:ea typeface="Arial"/>
          <a:cs typeface="Arial"/>
          <a:sym typeface="Arial"/>
        </a:defRPr>
      </a:lvl7pPr>
      <a:lvl8pPr marL="3474720" indent="-274320" defTabSz="457200">
        <a:spcBef>
          <a:spcPts val="500"/>
        </a:spcBef>
        <a:buClr>
          <a:srgbClr val="F47920"/>
        </a:buClr>
        <a:buSzPct val="100000"/>
        <a:buFont typeface="Arial"/>
        <a:buChar char="•"/>
        <a:defRPr sz="2400">
          <a:latin typeface="Arial"/>
          <a:ea typeface="Arial"/>
          <a:cs typeface="Arial"/>
          <a:sym typeface="Arial"/>
        </a:defRPr>
      </a:lvl8pPr>
      <a:lvl9pPr marL="3931920" indent="-274320" defTabSz="457200">
        <a:spcBef>
          <a:spcPts val="500"/>
        </a:spcBef>
        <a:buClr>
          <a:srgbClr val="F47920"/>
        </a:buClr>
        <a:buSzPct val="100000"/>
        <a:buFont typeface="Arial"/>
        <a:buChar char="•"/>
        <a:defRPr sz="2400">
          <a:latin typeface="Arial"/>
          <a:ea typeface="Arial"/>
          <a:cs typeface="Arial"/>
          <a:sym typeface="Arial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1pPr>
      <a:lvl2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2pPr>
      <a:lvl3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3pPr>
      <a:lvl4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4pPr>
      <a:lvl5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5pPr>
      <a:lvl6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6pPr>
      <a:lvl7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7pPr>
      <a:lvl8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8pPr>
      <a:lvl9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Blå Kors Behandlingscenter</a:t>
            </a:r>
          </a:p>
          <a:p>
            <a:r>
              <a:rPr lang="da-DK" dirty="0"/>
              <a:t>Ditte Vind Abrahamsen </a:t>
            </a:r>
          </a:p>
          <a:p>
            <a:r>
              <a:rPr lang="da-DK" dirty="0"/>
              <a:t>Cand. Mag. Psych og psykoterapeut MPF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1DBE388-EAE8-4A5A-B97C-927CDA049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Erfaringer med FIT siden 2010 på BKBC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Der var engang…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Opstart af FIT-brugen på Blå Kors Behandlingscenter i 2010</a:t>
            </a:r>
          </a:p>
          <a:p>
            <a:pPr marL="0" indent="0">
              <a:buNone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Papir, blyant og lineal.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Hvem tegner grafen ind?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Bunker af skemaer på skrivebordet…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Praktiske udfordringer </a:t>
            </a:r>
            <a:r>
              <a:rPr lang="da-DK" dirty="0">
                <a:sym typeface="Wingdings" panose="05000000000000000000" pitchFamily="2" charset="2"/>
              </a:rPr>
              <a:t> Motivationsbesvær</a:t>
            </a:r>
            <a:endParaRPr lang="da-DK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615D1-9334-47AF-8D1A-508EAE922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Den teknologiske tidsalder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C9E567F-91ED-48CA-A058-F2A40FFC32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Indkøb af tablets til medarbejderne</a:t>
            </a:r>
          </a:p>
          <a:p>
            <a:r>
              <a:rPr lang="da-DK" dirty="0"/>
              <a:t>Udfordringer med teknologien for nogen</a:t>
            </a:r>
          </a:p>
          <a:p>
            <a:r>
              <a:rPr lang="da-DK" dirty="0"/>
              <a:t>Udfordringer med internet, motivation af brugere og medarbejdere mv.</a:t>
            </a:r>
          </a:p>
          <a:p>
            <a:r>
              <a:rPr lang="da-DK" dirty="0"/>
              <a:t>Tidskrævende i grupper (anden model fra TUBA?)</a:t>
            </a:r>
          </a:p>
          <a:p>
            <a:r>
              <a:rPr lang="da-DK" dirty="0"/>
              <a:t>En tablet i relationen, psykoterapeutisk modstand</a:t>
            </a:r>
          </a:p>
        </p:txBody>
      </p:sp>
    </p:spTree>
    <p:extLst>
      <p:ext uri="{BB962C8B-B14F-4D97-AF65-F5344CB8AC3E}">
        <p14:creationId xmlns:p14="http://schemas.microsoft.com/office/powerpoint/2010/main" val="110657498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DDB0C1-0FC1-4A0A-9F94-3E515D0BF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”Blødere” udfordringer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A01EB9-A774-4BCC-8638-7CDD7247F8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Kognitivt udfordrede brugere kræver gentagne instrukser</a:t>
            </a:r>
          </a:p>
          <a:p>
            <a:r>
              <a:rPr lang="da-DK" dirty="0"/>
              <a:t>Ordblinde bliver udfordret og evt. provokeret</a:t>
            </a:r>
          </a:p>
          <a:p>
            <a:r>
              <a:rPr lang="da-DK" dirty="0"/>
              <a:t>Endnu en ting man skal som tager tid fra kontakten</a:t>
            </a:r>
          </a:p>
          <a:p>
            <a:r>
              <a:rPr lang="da-DK" dirty="0"/>
              <a:t>Behandlerens engagement i FIT, eller mangel på samme, afspejles direkte i brugerens holdning til det.</a:t>
            </a:r>
          </a:p>
          <a:p>
            <a:r>
              <a:rPr lang="da-DK" dirty="0"/>
              <a:t>Evigt høje kurver på SRS/GSRS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908664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7BD2E-3F1E-40CD-9675-3828BFC52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Værdifuldt værktøj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AB84337-D41B-4D61-AF0B-17E5FE40F6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Opfordrer til dialog om forløbet</a:t>
            </a:r>
          </a:p>
          <a:p>
            <a:r>
              <a:rPr lang="da-DK" dirty="0"/>
              <a:t>Fanger brugere i gruppe som har det skidt</a:t>
            </a:r>
          </a:p>
          <a:p>
            <a:r>
              <a:rPr lang="da-DK" dirty="0"/>
              <a:t>God træning for brugere i feedback</a:t>
            </a:r>
          </a:p>
          <a:p>
            <a:r>
              <a:rPr lang="da-DK" dirty="0"/>
              <a:t>Giver klienten medansvar for behandlingen</a:t>
            </a:r>
          </a:p>
          <a:p>
            <a:r>
              <a:rPr lang="da-DK" dirty="0"/>
              <a:t>Sætter ramme om behandlingen og gør ønsket om brugerens bedring meget tydelig</a:t>
            </a:r>
          </a:p>
          <a:p>
            <a:r>
              <a:rPr lang="da-DK" dirty="0"/>
              <a:t>Over tid, et godt billede på brugerens mønster og eventuelle stabilisering via ORS. </a:t>
            </a:r>
          </a:p>
        </p:txBody>
      </p:sp>
    </p:spTree>
    <p:extLst>
      <p:ext uri="{BB962C8B-B14F-4D97-AF65-F5344CB8AC3E}">
        <p14:creationId xmlns:p14="http://schemas.microsoft.com/office/powerpoint/2010/main" val="206808953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05EBD-5892-4A13-A84D-2F61D19DF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Behandlernes udvikling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AAF177F-0B21-44A0-A000-840370ACFC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En fast del af rammen</a:t>
            </a:r>
          </a:p>
          <a:p>
            <a:r>
              <a:rPr lang="da-DK" dirty="0"/>
              <a:t>Behandlerens sikkerhed smitter af</a:t>
            </a:r>
          </a:p>
          <a:p>
            <a:r>
              <a:rPr lang="da-DK" dirty="0"/>
              <a:t>Naturlig brug og inddragelse af kurven</a:t>
            </a:r>
          </a:p>
          <a:p>
            <a:r>
              <a:rPr lang="da-DK" dirty="0"/>
              <a:t>Rutine i at spørge til feedback</a:t>
            </a:r>
          </a:p>
          <a:p>
            <a:r>
              <a:rPr lang="da-DK" dirty="0"/>
              <a:t>Brugt i statusrapporter på intensive</a:t>
            </a:r>
          </a:p>
          <a:p>
            <a:r>
              <a:rPr lang="da-DK" dirty="0"/>
              <a:t>I forhold til mængden af tid, stadig ikke maksimalt udbytte</a:t>
            </a:r>
          </a:p>
        </p:txBody>
      </p:sp>
    </p:spTree>
    <p:extLst>
      <p:ext uri="{BB962C8B-B14F-4D97-AF65-F5344CB8AC3E}">
        <p14:creationId xmlns:p14="http://schemas.microsoft.com/office/powerpoint/2010/main" val="26551524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55A5"/>
      </a:accent1>
      <a:accent2>
        <a:srgbClr val="F47920"/>
      </a:accent2>
      <a:accent3>
        <a:srgbClr val="929496"/>
      </a:accent3>
      <a:accent4>
        <a:srgbClr val="0080FF"/>
      </a:accent4>
      <a:accent5>
        <a:srgbClr val="E88E21"/>
      </a:accent5>
      <a:accent6>
        <a:srgbClr val="B3B3B3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55A5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55A5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55A5"/>
      </a:accent1>
      <a:accent2>
        <a:srgbClr val="F47920"/>
      </a:accent2>
      <a:accent3>
        <a:srgbClr val="929496"/>
      </a:accent3>
      <a:accent4>
        <a:srgbClr val="0080FF"/>
      </a:accent4>
      <a:accent5>
        <a:srgbClr val="E88E21"/>
      </a:accent5>
      <a:accent6>
        <a:srgbClr val="B3B3B3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55A5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55A5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D946F9245C7F541B1A4188F0242F016" ma:contentTypeVersion="4" ma:contentTypeDescription="Opret et nyt dokument." ma:contentTypeScope="" ma:versionID="92394802c084ae882098dc54296ba824">
  <xsd:schema xmlns:xsd="http://www.w3.org/2001/XMLSchema" xmlns:xs="http://www.w3.org/2001/XMLSchema" xmlns:p="http://schemas.microsoft.com/office/2006/metadata/properties" xmlns:ns2="9363e465-7431-4576-b695-e57b65725e52" xmlns:ns3="d7e511f9-52f5-4e9b-b6b2-d0baf13b1007" targetNamespace="http://schemas.microsoft.com/office/2006/metadata/properties" ma:root="true" ma:fieldsID="6487692a7cb7a8c701370a0f3a06c484" ns2:_="" ns3:_="">
    <xsd:import namespace="9363e465-7431-4576-b695-e57b65725e52"/>
    <xsd:import namespace="d7e511f9-52f5-4e9b-b6b2-d0baf13b100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3e465-7431-4576-b695-e57b65725e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511f9-52f5-4e9b-b6b2-d0baf13b10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441BA3-10E5-4F9C-AC6B-3314F443351C}"/>
</file>

<file path=customXml/itemProps2.xml><?xml version="1.0" encoding="utf-8"?>
<ds:datastoreItem xmlns:ds="http://schemas.openxmlformats.org/officeDocument/2006/customXml" ds:itemID="{0A5A11E8-79F9-427F-9157-BC739E5600CB}"/>
</file>

<file path=customXml/itemProps3.xml><?xml version="1.0" encoding="utf-8"?>
<ds:datastoreItem xmlns:ds="http://schemas.openxmlformats.org/officeDocument/2006/customXml" ds:itemID="{5434B029-64A0-4B62-B1F1-90EC595E93C3}"/>
</file>

<file path=docProps/app.xml><?xml version="1.0" encoding="utf-8"?>
<Properties xmlns="http://schemas.openxmlformats.org/officeDocument/2006/extended-properties" xmlns:vt="http://schemas.openxmlformats.org/officeDocument/2006/docPropsVTypes">
  <TotalTime>9752</TotalTime>
  <Words>239</Words>
  <Application>Microsoft Office PowerPoint</Application>
  <PresentationFormat>Skærmshow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Avenir Roman</vt:lpstr>
      <vt:lpstr>Calibri</vt:lpstr>
      <vt:lpstr>Default</vt:lpstr>
      <vt:lpstr>Erfaringer med FIT siden 2010 på BKBC</vt:lpstr>
      <vt:lpstr>Der var engang…</vt:lpstr>
      <vt:lpstr>Den teknologiske tidsalder</vt:lpstr>
      <vt:lpstr>”Blødere” udfordringer</vt:lpstr>
      <vt:lpstr>Værdifuldt værktøj</vt:lpstr>
      <vt:lpstr>Behandlernes udvikling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Helle Kjær</dc:creator>
  <cp:lastModifiedBy>Ditte Vind Abrahamsen</cp:lastModifiedBy>
  <cp:revision>100</cp:revision>
  <dcterms:modified xsi:type="dcterms:W3CDTF">2020-11-03T06:23:52Z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0x0101003D946F9245C7F541B1A4188F0242F016</vt:lpwstr>
  </property>
  <property fmtid="{D5CDD505-2E9C-101B-9397-08002B2CF9AE}" pid="3" name="Order">
    <vt:r8>6403300</vt:r8>
  </property>
</Properties>
</file>