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90" r:id="rId2"/>
    <p:sldId id="288" r:id="rId3"/>
    <p:sldId id="296" r:id="rId4"/>
    <p:sldId id="291" r:id="rId5"/>
    <p:sldId id="292" r:id="rId6"/>
    <p:sldId id="293" r:id="rId7"/>
    <p:sldId id="294"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7" autoAdjust="0"/>
    <p:restoredTop sz="52528" autoAdjust="0"/>
  </p:normalViewPr>
  <p:slideViewPr>
    <p:cSldViewPr snapToGrid="0">
      <p:cViewPr varScale="1">
        <p:scale>
          <a:sx n="45" d="100"/>
          <a:sy n="45" d="100"/>
        </p:scale>
        <p:origin x="2100" y="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2.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1" Type="http://schemas.openxmlformats.org/officeDocument/2006/relationships/oleObject" Target="file:///\\adm.c.sdu.dk\adm-data\SUND\SIF\Faelles-gl\Sundhed%20og%20sociale%20forhold\Sunde%20Borgere\Evaluering\Rapport\Figur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barChart>
        <c:barDir val="col"/>
        <c:grouping val="clustered"/>
        <c:varyColors val="0"/>
        <c:ser>
          <c:idx val="0"/>
          <c:order val="0"/>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'vidensskabelonen nødvendige kat'!$A$1:$E$1</c:f>
              <c:strCache>
                <c:ptCount val="5"/>
                <c:pt idx="0">
                  <c:v>I meget høj grad</c:v>
                </c:pt>
                <c:pt idx="1">
                  <c:v>I høj grad</c:v>
                </c:pt>
                <c:pt idx="2">
                  <c:v>I nogen grad</c:v>
                </c:pt>
                <c:pt idx="3">
                  <c:v>I mindre grad</c:v>
                </c:pt>
                <c:pt idx="4">
                  <c:v>Slet ikke</c:v>
                </c:pt>
              </c:strCache>
            </c:strRef>
          </c:cat>
          <c:val>
            <c:numRef>
              <c:f>'vidensskabelonen nødvendige kat'!$A$2:$E$2</c:f>
              <c:numCache>
                <c:formatCode>General</c:formatCode>
                <c:ptCount val="5"/>
                <c:pt idx="0">
                  <c:v>21</c:v>
                </c:pt>
                <c:pt idx="1">
                  <c:v>58</c:v>
                </c:pt>
                <c:pt idx="2">
                  <c:v>21</c:v>
                </c:pt>
                <c:pt idx="3">
                  <c:v>0</c:v>
                </c:pt>
                <c:pt idx="4">
                  <c:v>0</c:v>
                </c:pt>
              </c:numCache>
            </c:numRef>
          </c:val>
          <c:extLst>
            <c:ext xmlns:c16="http://schemas.microsoft.com/office/drawing/2014/chart" uri="{C3380CC4-5D6E-409C-BE32-E72D297353CC}">
              <c16:uniqueId val="{00000000-F2AE-4D45-B617-B6344DD1821D}"/>
            </c:ext>
          </c:extLst>
        </c:ser>
        <c:dLbls>
          <c:dLblPos val="inEnd"/>
          <c:showLegendKey val="0"/>
          <c:showVal val="1"/>
          <c:showCatName val="0"/>
          <c:showSerName val="0"/>
          <c:showPercent val="0"/>
          <c:showBubbleSize val="0"/>
        </c:dLbls>
        <c:gapWidth val="150"/>
        <c:axId val="164095104"/>
        <c:axId val="164098048"/>
      </c:barChart>
      <c:catAx>
        <c:axId val="164095104"/>
        <c:scaling>
          <c:orientation val="minMax"/>
        </c:scaling>
        <c:delete val="0"/>
        <c:axPos val="b"/>
        <c:numFmt formatCode="General" sourceLinked="0"/>
        <c:majorTickMark val="out"/>
        <c:minorTickMark val="none"/>
        <c:tickLblPos val="nextTo"/>
        <c:crossAx val="164098048"/>
        <c:crosses val="autoZero"/>
        <c:auto val="1"/>
        <c:lblAlgn val="ctr"/>
        <c:lblOffset val="100"/>
        <c:noMultiLvlLbl val="0"/>
      </c:catAx>
      <c:valAx>
        <c:axId val="164098048"/>
        <c:scaling>
          <c:orientation val="minMax"/>
        </c:scaling>
        <c:delete val="0"/>
        <c:axPos val="l"/>
        <c:majorGridlines/>
        <c:title>
          <c:tx>
            <c:rich>
              <a:bodyPr rot="0" vert="horz"/>
              <a:lstStyle/>
              <a:p>
                <a:pPr>
                  <a:defRPr/>
                </a:pPr>
                <a:r>
                  <a:rPr lang="en-US"/>
                  <a:t>%</a:t>
                </a:r>
              </a:p>
            </c:rich>
          </c:tx>
          <c:overlay val="0"/>
        </c:title>
        <c:numFmt formatCode="General" sourceLinked="1"/>
        <c:majorTickMark val="out"/>
        <c:minorTickMark val="none"/>
        <c:tickLblPos val="nextTo"/>
        <c:crossAx val="164095104"/>
        <c:crosses val="autoZero"/>
        <c:crossBetween val="between"/>
      </c:valAx>
    </c:plotArea>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B33A41-3DB5-481F-84D0-719CAD561795}" type="datetimeFigureOut">
              <a:rPr lang="da-DK" smtClean="0"/>
              <a:t>25-01-2021</a:t>
            </a:fld>
            <a:endParaRPr lang="da-DK"/>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17EDE-9B12-4AF0-817E-3A4F68D7B702}" type="slidenum">
              <a:rPr lang="da-DK" smtClean="0"/>
              <a:t>‹nr.›</a:t>
            </a:fld>
            <a:endParaRPr lang="da-DK"/>
          </a:p>
        </p:txBody>
      </p:sp>
    </p:spTree>
    <p:extLst>
      <p:ext uri="{BB962C8B-B14F-4D97-AF65-F5344CB8AC3E}">
        <p14:creationId xmlns:p14="http://schemas.microsoft.com/office/powerpoint/2010/main" val="3430511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CE86CBE-1470-46F7-B7CA-23CD7AE9726B}" type="slidenum">
              <a:rPr lang="da-DK" smtClean="0"/>
              <a:t>1</a:t>
            </a:fld>
            <a:endParaRPr lang="da-DK"/>
          </a:p>
        </p:txBody>
      </p:sp>
    </p:spTree>
    <p:extLst>
      <p:ext uri="{BB962C8B-B14F-4D97-AF65-F5344CB8AC3E}">
        <p14:creationId xmlns:p14="http://schemas.microsoft.com/office/powerpoint/2010/main" val="2009809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CE86CBE-1470-46F7-B7CA-23CD7AE9726B}" type="slidenum">
              <a:rPr lang="da-DK" smtClean="0"/>
              <a:t>2</a:t>
            </a:fld>
            <a:endParaRPr lang="da-DK"/>
          </a:p>
        </p:txBody>
      </p:sp>
    </p:spTree>
    <p:extLst>
      <p:ext uri="{BB962C8B-B14F-4D97-AF65-F5344CB8AC3E}">
        <p14:creationId xmlns:p14="http://schemas.microsoft.com/office/powerpoint/2010/main" val="2245817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5"/>
          </p:nvPr>
        </p:nvSpPr>
        <p:spPr/>
        <p:txBody>
          <a:bodyPr/>
          <a:lstStyle/>
          <a:p>
            <a:fld id="{7CE86CBE-1470-46F7-B7CA-23CD7AE9726B}" type="slidenum">
              <a:rPr lang="da-DK" smtClean="0"/>
              <a:t>3</a:t>
            </a:fld>
            <a:endParaRPr lang="da-DK"/>
          </a:p>
        </p:txBody>
      </p:sp>
    </p:spTree>
    <p:extLst>
      <p:ext uri="{BB962C8B-B14F-4D97-AF65-F5344CB8AC3E}">
        <p14:creationId xmlns:p14="http://schemas.microsoft.com/office/powerpoint/2010/main" val="3898365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CE86CBE-1470-46F7-B7CA-23CD7AE9726B}" type="slidenum">
              <a:rPr lang="da-DK" smtClean="0"/>
              <a:t>4</a:t>
            </a:fld>
            <a:endParaRPr lang="da-DK"/>
          </a:p>
        </p:txBody>
      </p:sp>
    </p:spTree>
    <p:extLst>
      <p:ext uri="{BB962C8B-B14F-4D97-AF65-F5344CB8AC3E}">
        <p14:creationId xmlns:p14="http://schemas.microsoft.com/office/powerpoint/2010/main" val="1559917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CE86CBE-1470-46F7-B7CA-23CD7AE9726B}" type="slidenum">
              <a:rPr lang="da-DK" smtClean="0"/>
              <a:t>5</a:t>
            </a:fld>
            <a:endParaRPr lang="da-DK"/>
          </a:p>
        </p:txBody>
      </p:sp>
    </p:spTree>
    <p:extLst>
      <p:ext uri="{BB962C8B-B14F-4D97-AF65-F5344CB8AC3E}">
        <p14:creationId xmlns:p14="http://schemas.microsoft.com/office/powerpoint/2010/main" val="4043672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CE86CBE-1470-46F7-B7CA-23CD7AE9726B}" type="slidenum">
              <a:rPr lang="da-DK" smtClean="0"/>
              <a:t>6</a:t>
            </a:fld>
            <a:endParaRPr lang="da-DK"/>
          </a:p>
        </p:txBody>
      </p:sp>
    </p:spTree>
    <p:extLst>
      <p:ext uri="{BB962C8B-B14F-4D97-AF65-F5344CB8AC3E}">
        <p14:creationId xmlns:p14="http://schemas.microsoft.com/office/powerpoint/2010/main" val="1947480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CE86CBE-1470-46F7-B7CA-23CD7AE9726B}" type="slidenum">
              <a:rPr lang="da-DK" smtClean="0"/>
              <a:t>7</a:t>
            </a:fld>
            <a:endParaRPr lang="da-DK"/>
          </a:p>
        </p:txBody>
      </p:sp>
    </p:spTree>
    <p:extLst>
      <p:ext uri="{BB962C8B-B14F-4D97-AF65-F5344CB8AC3E}">
        <p14:creationId xmlns:p14="http://schemas.microsoft.com/office/powerpoint/2010/main" val="3401982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EB587719-FE18-44DC-A25D-3D1109AC1390}" type="datetimeFigureOut">
              <a:rPr lang="da-DK" smtClean="0"/>
              <a:t>25-01-2021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84C7E8B-EF69-4D39-B376-AF60D6B04B63}" type="slidenum">
              <a:rPr lang="da-DK" smtClean="0"/>
              <a:t>‹nr.›</a:t>
            </a:fld>
            <a:endParaRPr lang="da-DK"/>
          </a:p>
        </p:txBody>
      </p:sp>
    </p:spTree>
    <p:extLst>
      <p:ext uri="{BB962C8B-B14F-4D97-AF65-F5344CB8AC3E}">
        <p14:creationId xmlns:p14="http://schemas.microsoft.com/office/powerpoint/2010/main" val="1891534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EB587719-FE18-44DC-A25D-3D1109AC1390}" type="datetimeFigureOut">
              <a:rPr lang="da-DK" smtClean="0"/>
              <a:t>25-01-2021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84C7E8B-EF69-4D39-B376-AF60D6B04B63}" type="slidenum">
              <a:rPr lang="da-DK" smtClean="0"/>
              <a:t>‹nr.›</a:t>
            </a:fld>
            <a:endParaRPr lang="da-DK"/>
          </a:p>
        </p:txBody>
      </p:sp>
    </p:spTree>
    <p:extLst>
      <p:ext uri="{BB962C8B-B14F-4D97-AF65-F5344CB8AC3E}">
        <p14:creationId xmlns:p14="http://schemas.microsoft.com/office/powerpoint/2010/main" val="639603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EB587719-FE18-44DC-A25D-3D1109AC1390}" type="datetimeFigureOut">
              <a:rPr lang="da-DK" smtClean="0"/>
              <a:t>25-01-2021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84C7E8B-EF69-4D39-B376-AF60D6B04B63}" type="slidenum">
              <a:rPr lang="da-DK" smtClean="0"/>
              <a:t>‹nr.›</a:t>
            </a:fld>
            <a:endParaRPr lang="da-DK"/>
          </a:p>
        </p:txBody>
      </p:sp>
    </p:spTree>
    <p:extLst>
      <p:ext uri="{BB962C8B-B14F-4D97-AF65-F5344CB8AC3E}">
        <p14:creationId xmlns:p14="http://schemas.microsoft.com/office/powerpoint/2010/main" val="2739671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EB587719-FE18-44DC-A25D-3D1109AC1390}" type="datetimeFigureOut">
              <a:rPr lang="da-DK" smtClean="0"/>
              <a:t>25-01-2021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84C7E8B-EF69-4D39-B376-AF60D6B04B63}" type="slidenum">
              <a:rPr lang="da-DK" smtClean="0"/>
              <a:t>‹nr.›</a:t>
            </a:fld>
            <a:endParaRPr lang="da-DK"/>
          </a:p>
        </p:txBody>
      </p:sp>
    </p:spTree>
    <p:extLst>
      <p:ext uri="{BB962C8B-B14F-4D97-AF65-F5344CB8AC3E}">
        <p14:creationId xmlns:p14="http://schemas.microsoft.com/office/powerpoint/2010/main" val="154321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EB587719-FE18-44DC-A25D-3D1109AC1390}" type="datetimeFigureOut">
              <a:rPr lang="da-DK" smtClean="0"/>
              <a:t>25-01-2021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84C7E8B-EF69-4D39-B376-AF60D6B04B63}" type="slidenum">
              <a:rPr lang="da-DK" smtClean="0"/>
              <a:t>‹nr.›</a:t>
            </a:fld>
            <a:endParaRPr lang="da-DK"/>
          </a:p>
        </p:txBody>
      </p:sp>
    </p:spTree>
    <p:extLst>
      <p:ext uri="{BB962C8B-B14F-4D97-AF65-F5344CB8AC3E}">
        <p14:creationId xmlns:p14="http://schemas.microsoft.com/office/powerpoint/2010/main" val="592942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B587719-FE18-44DC-A25D-3D1109AC1390}" type="datetimeFigureOut">
              <a:rPr lang="da-DK" smtClean="0"/>
              <a:t>25-01-2021</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B84C7E8B-EF69-4D39-B376-AF60D6B04B63}" type="slidenum">
              <a:rPr lang="da-DK" smtClean="0"/>
              <a:t>‹nr.›</a:t>
            </a:fld>
            <a:endParaRPr lang="da-DK"/>
          </a:p>
        </p:txBody>
      </p:sp>
    </p:spTree>
    <p:extLst>
      <p:ext uri="{BB962C8B-B14F-4D97-AF65-F5344CB8AC3E}">
        <p14:creationId xmlns:p14="http://schemas.microsoft.com/office/powerpoint/2010/main" val="2842196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29842" y="2505075"/>
            <a:ext cx="386834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4629150" y="2505075"/>
            <a:ext cx="3887391"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EB587719-FE18-44DC-A25D-3D1109AC1390}" type="datetimeFigureOut">
              <a:rPr lang="da-DK" smtClean="0"/>
              <a:t>25-01-2021</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B84C7E8B-EF69-4D39-B376-AF60D6B04B63}" type="slidenum">
              <a:rPr lang="da-DK" smtClean="0"/>
              <a:t>‹nr.›</a:t>
            </a:fld>
            <a:endParaRPr lang="da-DK"/>
          </a:p>
        </p:txBody>
      </p:sp>
    </p:spTree>
    <p:extLst>
      <p:ext uri="{BB962C8B-B14F-4D97-AF65-F5344CB8AC3E}">
        <p14:creationId xmlns:p14="http://schemas.microsoft.com/office/powerpoint/2010/main" val="4189098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EB587719-FE18-44DC-A25D-3D1109AC1390}" type="datetimeFigureOut">
              <a:rPr lang="da-DK" smtClean="0"/>
              <a:t>25-01-2021</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B84C7E8B-EF69-4D39-B376-AF60D6B04B63}" type="slidenum">
              <a:rPr lang="da-DK" smtClean="0"/>
              <a:t>‹nr.›</a:t>
            </a:fld>
            <a:endParaRPr lang="da-DK"/>
          </a:p>
        </p:txBody>
      </p:sp>
    </p:spTree>
    <p:extLst>
      <p:ext uri="{BB962C8B-B14F-4D97-AF65-F5344CB8AC3E}">
        <p14:creationId xmlns:p14="http://schemas.microsoft.com/office/powerpoint/2010/main" val="3426051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87719-FE18-44DC-A25D-3D1109AC1390}" type="datetimeFigureOut">
              <a:rPr lang="da-DK" smtClean="0"/>
              <a:t>25-01-2021</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B84C7E8B-EF69-4D39-B376-AF60D6B04B63}" type="slidenum">
              <a:rPr lang="da-DK" smtClean="0"/>
              <a:t>‹nr.›</a:t>
            </a:fld>
            <a:endParaRPr lang="da-DK"/>
          </a:p>
        </p:txBody>
      </p:sp>
    </p:spTree>
    <p:extLst>
      <p:ext uri="{BB962C8B-B14F-4D97-AF65-F5344CB8AC3E}">
        <p14:creationId xmlns:p14="http://schemas.microsoft.com/office/powerpoint/2010/main" val="4230447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EB587719-FE18-44DC-A25D-3D1109AC1390}" type="datetimeFigureOut">
              <a:rPr lang="da-DK" smtClean="0"/>
              <a:t>25-01-2021</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B84C7E8B-EF69-4D39-B376-AF60D6B04B63}" type="slidenum">
              <a:rPr lang="da-DK" smtClean="0"/>
              <a:t>‹nr.›</a:t>
            </a:fld>
            <a:endParaRPr lang="da-DK"/>
          </a:p>
        </p:txBody>
      </p:sp>
    </p:spTree>
    <p:extLst>
      <p:ext uri="{BB962C8B-B14F-4D97-AF65-F5344CB8AC3E}">
        <p14:creationId xmlns:p14="http://schemas.microsoft.com/office/powerpoint/2010/main" val="3975506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EB587719-FE18-44DC-A25D-3D1109AC1390}" type="datetimeFigureOut">
              <a:rPr lang="da-DK" smtClean="0"/>
              <a:t>25-01-2021</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B84C7E8B-EF69-4D39-B376-AF60D6B04B63}" type="slidenum">
              <a:rPr lang="da-DK" smtClean="0"/>
              <a:t>‹nr.›</a:t>
            </a:fld>
            <a:endParaRPr lang="da-DK"/>
          </a:p>
        </p:txBody>
      </p:sp>
    </p:spTree>
    <p:extLst>
      <p:ext uri="{BB962C8B-B14F-4D97-AF65-F5344CB8AC3E}">
        <p14:creationId xmlns:p14="http://schemas.microsoft.com/office/powerpoint/2010/main" val="1615254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719-FE18-44DC-A25D-3D1109AC1390}" type="datetimeFigureOut">
              <a:rPr lang="da-DK" smtClean="0"/>
              <a:t>25-01-2021</a:t>
            </a:fld>
            <a:endParaRPr lang="da-D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4C7E8B-EF69-4D39-B376-AF60D6B04B63}" type="slidenum">
              <a:rPr lang="da-DK" smtClean="0"/>
              <a:t>‹nr.›</a:t>
            </a:fld>
            <a:endParaRPr lang="da-DK"/>
          </a:p>
        </p:txBody>
      </p:sp>
    </p:spTree>
    <p:extLst>
      <p:ext uri="{BB962C8B-B14F-4D97-AF65-F5344CB8AC3E}">
        <p14:creationId xmlns:p14="http://schemas.microsoft.com/office/powerpoint/2010/main" val="21499445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sundeborgere.dk/indsatsomraade/naturen/" TargetMode="External"/><Relationship Id="rId3" Type="http://schemas.openxmlformats.org/officeDocument/2006/relationships/image" Target="../media/image1.png"/><Relationship Id="rId7" Type="http://schemas.openxmlformats.org/officeDocument/2006/relationships/hyperlink" Target="https://sundeborgere.dk/indsatsomraade/toba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sundeborgere.dk/indsatsomraade/mental-sundhed/" TargetMode="External"/><Relationship Id="rId11" Type="http://schemas.openxmlformats.org/officeDocument/2006/relationships/hyperlink" Target="https://sundeborgere.dk/indsatsomraade/corona/" TargetMode="External"/><Relationship Id="rId5" Type="http://schemas.openxmlformats.org/officeDocument/2006/relationships/hyperlink" Target="https://sundeborgere.dk/indsatsomraade/fysisk-aktivitet/" TargetMode="External"/><Relationship Id="rId10" Type="http://schemas.openxmlformats.org/officeDocument/2006/relationships/hyperlink" Target="https://sundeborgere.dk/indsatsomraade/seksuel-sundhed/" TargetMode="External"/><Relationship Id="rId4" Type="http://schemas.openxmlformats.org/officeDocument/2006/relationships/image" Target="../media/image2.emf"/><Relationship Id="rId9" Type="http://schemas.openxmlformats.org/officeDocument/2006/relationships/hyperlink" Target="https://sundeborgere.dk/indsatsomraade/alkohol/"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E22E445-6DA9-48DD-8AC9-1C31D9540EAA}"/>
              </a:ext>
            </a:extLst>
          </p:cNvPr>
          <p:cNvSpPr/>
          <p:nvPr/>
        </p:nvSpPr>
        <p:spPr>
          <a:xfrm>
            <a:off x="1915911" y="6369827"/>
            <a:ext cx="7193282" cy="48817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dirty="0">
              <a:solidFill>
                <a:schemeClr val="tx1"/>
              </a:solidFill>
            </a:endParaRPr>
          </a:p>
          <a:p>
            <a:pPr algn="ctr"/>
            <a:r>
              <a:rPr lang="da-DK" sz="1200" dirty="0">
                <a:solidFill>
                  <a:schemeClr val="tx1"/>
                </a:solidFill>
              </a:rPr>
              <a:t>Sundeborgere.dk er udviklet af Sund By Netværket med støtte fra Trygfonden og Sundhedsstyrelsen</a:t>
            </a:r>
          </a:p>
        </p:txBody>
      </p:sp>
      <p:pic>
        <p:nvPicPr>
          <p:cNvPr id="3" name="Billede 2">
            <a:extLst>
              <a:ext uri="{FF2B5EF4-FFF2-40B4-BE49-F238E27FC236}">
                <a16:creationId xmlns:a16="http://schemas.microsoft.com/office/drawing/2014/main" id="{4B1526B0-525C-4606-B333-2CC325CA1000}"/>
              </a:ext>
            </a:extLst>
          </p:cNvPr>
          <p:cNvPicPr>
            <a:picLocks noChangeAspect="1"/>
          </p:cNvPicPr>
          <p:nvPr/>
        </p:nvPicPr>
        <p:blipFill>
          <a:blip r:embed="rId3"/>
          <a:stretch>
            <a:fillRect/>
          </a:stretch>
        </p:blipFill>
        <p:spPr>
          <a:xfrm>
            <a:off x="0" y="69004"/>
            <a:ext cx="9144000" cy="3512697"/>
          </a:xfrm>
          <a:prstGeom prst="rect">
            <a:avLst/>
          </a:prstGeom>
        </p:spPr>
      </p:pic>
      <p:pic>
        <p:nvPicPr>
          <p:cNvPr id="8" name="Billede 7">
            <a:extLst>
              <a:ext uri="{FF2B5EF4-FFF2-40B4-BE49-F238E27FC236}">
                <a16:creationId xmlns:a16="http://schemas.microsoft.com/office/drawing/2014/main" id="{CF5DF8B2-4F25-45C7-95FC-09FD52DFD827}"/>
              </a:ext>
            </a:extLst>
          </p:cNvPr>
          <p:cNvPicPr>
            <a:picLocks noChangeAspect="1"/>
          </p:cNvPicPr>
          <p:nvPr/>
        </p:nvPicPr>
        <p:blipFill>
          <a:blip r:embed="rId4"/>
          <a:stretch>
            <a:fillRect/>
          </a:stretch>
        </p:blipFill>
        <p:spPr>
          <a:xfrm>
            <a:off x="5907238" y="1871751"/>
            <a:ext cx="2777895" cy="2434520"/>
          </a:xfrm>
          <a:prstGeom prst="rect">
            <a:avLst/>
          </a:prstGeom>
        </p:spPr>
      </p:pic>
      <p:sp>
        <p:nvSpPr>
          <p:cNvPr id="9" name="Ellipse 8">
            <a:extLst>
              <a:ext uri="{FF2B5EF4-FFF2-40B4-BE49-F238E27FC236}">
                <a16:creationId xmlns:a16="http://schemas.microsoft.com/office/drawing/2014/main" id="{A58848BD-FCC1-408A-B251-BB4FBA42A86B}"/>
              </a:ext>
            </a:extLst>
          </p:cNvPr>
          <p:cNvSpPr/>
          <p:nvPr/>
        </p:nvSpPr>
        <p:spPr>
          <a:xfrm>
            <a:off x="1296443" y="3393594"/>
            <a:ext cx="3979027" cy="213914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dirty="0"/>
              <a:t>Find og del cases om:</a:t>
            </a:r>
            <a:endParaRPr lang="da-DK" sz="1200" dirty="0"/>
          </a:p>
          <a:p>
            <a:pPr algn="ctr"/>
            <a:r>
              <a:rPr lang="da-DK" sz="1200" dirty="0">
                <a:hlinkClick r:id="rId5"/>
              </a:rPr>
              <a:t>Fysisk Aktivitet</a:t>
            </a:r>
            <a:endParaRPr lang="da-DK" sz="1200" dirty="0"/>
          </a:p>
          <a:p>
            <a:pPr algn="ctr"/>
            <a:r>
              <a:rPr lang="da-DK" sz="1200" dirty="0">
                <a:hlinkClick r:id="rId6"/>
              </a:rPr>
              <a:t>Mental Sundhed</a:t>
            </a:r>
            <a:endParaRPr lang="da-DK" sz="1200" dirty="0"/>
          </a:p>
          <a:p>
            <a:pPr algn="ctr"/>
            <a:r>
              <a:rPr lang="da-DK" sz="1200" dirty="0">
                <a:hlinkClick r:id="rId7"/>
              </a:rPr>
              <a:t>Tobak</a:t>
            </a:r>
            <a:endParaRPr lang="da-DK" sz="1200" dirty="0"/>
          </a:p>
          <a:p>
            <a:pPr algn="ctr"/>
            <a:r>
              <a:rPr lang="da-DK" sz="1200" dirty="0">
                <a:hlinkClick r:id="rId8"/>
              </a:rPr>
              <a:t>Naturen</a:t>
            </a:r>
            <a:endParaRPr lang="da-DK" sz="1200" dirty="0"/>
          </a:p>
          <a:p>
            <a:pPr algn="ctr"/>
            <a:r>
              <a:rPr lang="da-DK" sz="1200" dirty="0">
                <a:hlinkClick r:id="rId9"/>
              </a:rPr>
              <a:t>Alkohol</a:t>
            </a:r>
            <a:endParaRPr lang="da-DK" sz="1200" dirty="0"/>
          </a:p>
          <a:p>
            <a:pPr algn="ctr"/>
            <a:r>
              <a:rPr lang="da-DK" sz="1200" dirty="0">
                <a:hlinkClick r:id="rId10"/>
              </a:rPr>
              <a:t>Seksuel sundhed</a:t>
            </a:r>
            <a:endParaRPr lang="da-DK" sz="1200" dirty="0"/>
          </a:p>
          <a:p>
            <a:pPr algn="ctr"/>
            <a:r>
              <a:rPr lang="da-DK" sz="1200" dirty="0">
                <a:hlinkClick r:id="rId11"/>
              </a:rPr>
              <a:t>Corona</a:t>
            </a:r>
            <a:endParaRPr lang="da-DK" dirty="0"/>
          </a:p>
        </p:txBody>
      </p:sp>
      <p:sp>
        <p:nvSpPr>
          <p:cNvPr id="2" name="Tekstfelt 1">
            <a:extLst>
              <a:ext uri="{FF2B5EF4-FFF2-40B4-BE49-F238E27FC236}">
                <a16:creationId xmlns:a16="http://schemas.microsoft.com/office/drawing/2014/main" id="{AE8BD7BC-09F6-45D6-9BC9-ED9A9FA85E39}"/>
              </a:ext>
            </a:extLst>
          </p:cNvPr>
          <p:cNvSpPr txBox="1"/>
          <p:nvPr/>
        </p:nvSpPr>
        <p:spPr>
          <a:xfrm>
            <a:off x="4616336" y="4688378"/>
            <a:ext cx="4577542" cy="954107"/>
          </a:xfrm>
          <a:prstGeom prst="rect">
            <a:avLst/>
          </a:prstGeom>
          <a:noFill/>
        </p:spPr>
        <p:txBody>
          <a:bodyPr wrap="square" rtlCol="0">
            <a:spAutoFit/>
          </a:bodyPr>
          <a:lstStyle/>
          <a:p>
            <a:pPr algn="ctr"/>
            <a:r>
              <a:rPr lang="da-DK" sz="1400" dirty="0"/>
              <a:t>Den Nationale Alkoholkonference </a:t>
            </a:r>
          </a:p>
          <a:p>
            <a:pPr algn="ctr"/>
            <a:r>
              <a:rPr lang="da-DK" sz="1400" dirty="0"/>
              <a:t>26-01-2021</a:t>
            </a:r>
          </a:p>
          <a:p>
            <a:pPr algn="ctr"/>
            <a:endParaRPr lang="da-DK" sz="1400" dirty="0"/>
          </a:p>
          <a:p>
            <a:pPr algn="ctr"/>
            <a:r>
              <a:rPr lang="da-DK" sz="1400" dirty="0"/>
              <a:t>Jan Andersson – Sund By Netværket</a:t>
            </a:r>
          </a:p>
        </p:txBody>
      </p:sp>
    </p:spTree>
    <p:extLst>
      <p:ext uri="{BB962C8B-B14F-4D97-AF65-F5344CB8AC3E}">
        <p14:creationId xmlns:p14="http://schemas.microsoft.com/office/powerpoint/2010/main" val="2228559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2867FA2E-7B32-4956-8EDE-14BD8D427AA3}"/>
              </a:ext>
            </a:extLst>
          </p:cNvPr>
          <p:cNvPicPr>
            <a:picLocks noChangeAspect="1"/>
          </p:cNvPicPr>
          <p:nvPr/>
        </p:nvPicPr>
        <p:blipFill>
          <a:blip r:embed="rId3"/>
          <a:stretch>
            <a:fillRect/>
          </a:stretch>
        </p:blipFill>
        <p:spPr>
          <a:xfrm>
            <a:off x="15154" y="-71899"/>
            <a:ext cx="2300446" cy="2683395"/>
          </a:xfrm>
          <a:prstGeom prst="rect">
            <a:avLst/>
          </a:prstGeom>
        </p:spPr>
      </p:pic>
      <p:pic>
        <p:nvPicPr>
          <p:cNvPr id="15" name="Billede 14">
            <a:extLst>
              <a:ext uri="{FF2B5EF4-FFF2-40B4-BE49-F238E27FC236}">
                <a16:creationId xmlns:a16="http://schemas.microsoft.com/office/drawing/2014/main" id="{01A0748D-BE72-41C1-AB33-07B2528CBDCC}"/>
              </a:ext>
            </a:extLst>
          </p:cNvPr>
          <p:cNvPicPr>
            <a:picLocks noChangeAspect="1"/>
          </p:cNvPicPr>
          <p:nvPr/>
        </p:nvPicPr>
        <p:blipFill rotWithShape="1">
          <a:blip r:embed="rId4"/>
          <a:srcRect t="23161"/>
          <a:stretch/>
        </p:blipFill>
        <p:spPr>
          <a:xfrm>
            <a:off x="6894877" y="0"/>
            <a:ext cx="2215231" cy="2002694"/>
          </a:xfrm>
          <a:prstGeom prst="rect">
            <a:avLst/>
          </a:prstGeom>
        </p:spPr>
      </p:pic>
      <p:pic>
        <p:nvPicPr>
          <p:cNvPr id="14" name="Billede 13">
            <a:extLst>
              <a:ext uri="{FF2B5EF4-FFF2-40B4-BE49-F238E27FC236}">
                <a16:creationId xmlns:a16="http://schemas.microsoft.com/office/drawing/2014/main" id="{8EA76E5E-7A1F-452C-AD05-296CB449633C}"/>
              </a:ext>
            </a:extLst>
          </p:cNvPr>
          <p:cNvPicPr>
            <a:picLocks noChangeAspect="1"/>
          </p:cNvPicPr>
          <p:nvPr/>
        </p:nvPicPr>
        <p:blipFill rotWithShape="1">
          <a:blip r:embed="rId5"/>
          <a:srcRect t="9181" b="-3440"/>
          <a:stretch/>
        </p:blipFill>
        <p:spPr>
          <a:xfrm>
            <a:off x="4579096" y="33022"/>
            <a:ext cx="2268967" cy="2578474"/>
          </a:xfrm>
          <a:prstGeom prst="rect">
            <a:avLst/>
          </a:prstGeom>
        </p:spPr>
      </p:pic>
      <p:pic>
        <p:nvPicPr>
          <p:cNvPr id="12" name="Billede 11">
            <a:extLst>
              <a:ext uri="{FF2B5EF4-FFF2-40B4-BE49-F238E27FC236}">
                <a16:creationId xmlns:a16="http://schemas.microsoft.com/office/drawing/2014/main" id="{4EAA8C9C-8A79-4051-A19D-B13677EFF115}"/>
              </a:ext>
            </a:extLst>
          </p:cNvPr>
          <p:cNvPicPr>
            <a:picLocks noChangeAspect="1"/>
          </p:cNvPicPr>
          <p:nvPr/>
        </p:nvPicPr>
        <p:blipFill>
          <a:blip r:embed="rId6"/>
          <a:stretch>
            <a:fillRect/>
          </a:stretch>
        </p:blipFill>
        <p:spPr>
          <a:xfrm>
            <a:off x="6893098" y="1784465"/>
            <a:ext cx="2250902" cy="2284835"/>
          </a:xfrm>
          <a:prstGeom prst="rect">
            <a:avLst/>
          </a:prstGeom>
        </p:spPr>
      </p:pic>
      <p:sp>
        <p:nvSpPr>
          <p:cNvPr id="4" name="Rektangel 3">
            <a:extLst>
              <a:ext uri="{FF2B5EF4-FFF2-40B4-BE49-F238E27FC236}">
                <a16:creationId xmlns:a16="http://schemas.microsoft.com/office/drawing/2014/main" id="{D5BFF828-F9DD-4B0B-8792-5B35C02A986B}"/>
              </a:ext>
            </a:extLst>
          </p:cNvPr>
          <p:cNvSpPr/>
          <p:nvPr/>
        </p:nvSpPr>
        <p:spPr>
          <a:xfrm>
            <a:off x="2258351" y="2606843"/>
            <a:ext cx="4849091" cy="1384995"/>
          </a:xfrm>
          <a:prstGeom prst="rect">
            <a:avLst/>
          </a:prstGeom>
        </p:spPr>
        <p:txBody>
          <a:bodyPr wrap="square">
            <a:spAutoFit/>
          </a:bodyPr>
          <a:lstStyle/>
          <a:p>
            <a:r>
              <a:rPr lang="da-DK" sz="1400" i="1" dirty="0"/>
              <a:t>»</a:t>
            </a:r>
            <a:r>
              <a:rPr lang="da-DK" sz="1400" b="1" i="1" dirty="0"/>
              <a:t>Hvis vi skal helt op på den høje klinge, så handler det om at styrke folkesundheden i kommunerne. Mere operationelt handler det om at udbrede </a:t>
            </a:r>
            <a:r>
              <a:rPr lang="da-DK" sz="1400" b="1" i="1" dirty="0" err="1"/>
              <a:t>best</a:t>
            </a:r>
            <a:r>
              <a:rPr lang="da-DK" sz="1400" b="1" i="1" dirty="0"/>
              <a:t> practice i vores medlemskommuner med ny og lettilgængelig viden, som man kan omsætte direkte og hurtigt til praksis</a:t>
            </a:r>
            <a:r>
              <a:rPr lang="da-DK" sz="1400" i="1" dirty="0"/>
              <a:t>,« (Otto Ohrt, kommunalsundhed.dk, 04-12-18)</a:t>
            </a:r>
          </a:p>
        </p:txBody>
      </p:sp>
      <p:pic>
        <p:nvPicPr>
          <p:cNvPr id="6" name="Billede 5">
            <a:extLst>
              <a:ext uri="{FF2B5EF4-FFF2-40B4-BE49-F238E27FC236}">
                <a16:creationId xmlns:a16="http://schemas.microsoft.com/office/drawing/2014/main" id="{B98FA353-54D9-4A4F-BE2A-45FC78AB9722}"/>
              </a:ext>
            </a:extLst>
          </p:cNvPr>
          <p:cNvPicPr>
            <a:picLocks noChangeAspect="1"/>
          </p:cNvPicPr>
          <p:nvPr/>
        </p:nvPicPr>
        <p:blipFill>
          <a:blip r:embed="rId7"/>
          <a:stretch>
            <a:fillRect/>
          </a:stretch>
        </p:blipFill>
        <p:spPr>
          <a:xfrm>
            <a:off x="3649334" y="4062088"/>
            <a:ext cx="2173670" cy="2729345"/>
          </a:xfrm>
          <a:prstGeom prst="rect">
            <a:avLst/>
          </a:prstGeom>
        </p:spPr>
      </p:pic>
      <p:pic>
        <p:nvPicPr>
          <p:cNvPr id="8" name="Billede 7">
            <a:extLst>
              <a:ext uri="{FF2B5EF4-FFF2-40B4-BE49-F238E27FC236}">
                <a16:creationId xmlns:a16="http://schemas.microsoft.com/office/drawing/2014/main" id="{3753D1BC-E9C6-4232-A0D9-AE1742564148}"/>
              </a:ext>
            </a:extLst>
          </p:cNvPr>
          <p:cNvPicPr>
            <a:picLocks noChangeAspect="1"/>
          </p:cNvPicPr>
          <p:nvPr/>
        </p:nvPicPr>
        <p:blipFill>
          <a:blip r:embed="rId8"/>
          <a:stretch>
            <a:fillRect/>
          </a:stretch>
        </p:blipFill>
        <p:spPr>
          <a:xfrm>
            <a:off x="0" y="3910428"/>
            <a:ext cx="2310101" cy="2947572"/>
          </a:xfrm>
          <a:prstGeom prst="rect">
            <a:avLst/>
          </a:prstGeom>
        </p:spPr>
      </p:pic>
      <p:pic>
        <p:nvPicPr>
          <p:cNvPr id="10" name="Billede 9">
            <a:extLst>
              <a:ext uri="{FF2B5EF4-FFF2-40B4-BE49-F238E27FC236}">
                <a16:creationId xmlns:a16="http://schemas.microsoft.com/office/drawing/2014/main" id="{CAB7312F-E3A4-4A3E-B09E-F86104DE07B5}"/>
              </a:ext>
            </a:extLst>
          </p:cNvPr>
          <p:cNvPicPr>
            <a:picLocks noChangeAspect="1"/>
          </p:cNvPicPr>
          <p:nvPr/>
        </p:nvPicPr>
        <p:blipFill>
          <a:blip r:embed="rId9"/>
          <a:stretch>
            <a:fillRect/>
          </a:stretch>
        </p:blipFill>
        <p:spPr>
          <a:xfrm>
            <a:off x="33892" y="1712420"/>
            <a:ext cx="2262970" cy="2646215"/>
          </a:xfrm>
          <a:prstGeom prst="rect">
            <a:avLst/>
          </a:prstGeom>
        </p:spPr>
      </p:pic>
      <p:pic>
        <p:nvPicPr>
          <p:cNvPr id="7" name="Billede 6">
            <a:extLst>
              <a:ext uri="{FF2B5EF4-FFF2-40B4-BE49-F238E27FC236}">
                <a16:creationId xmlns:a16="http://schemas.microsoft.com/office/drawing/2014/main" id="{6A76EF15-7FF8-4C70-B1EB-07362D82BAC9}"/>
              </a:ext>
            </a:extLst>
          </p:cNvPr>
          <p:cNvPicPr>
            <a:picLocks noChangeAspect="1"/>
          </p:cNvPicPr>
          <p:nvPr/>
        </p:nvPicPr>
        <p:blipFill>
          <a:blip r:embed="rId10"/>
          <a:stretch>
            <a:fillRect/>
          </a:stretch>
        </p:blipFill>
        <p:spPr>
          <a:xfrm>
            <a:off x="1790489" y="4100880"/>
            <a:ext cx="2099343" cy="2690553"/>
          </a:xfrm>
          <a:prstGeom prst="rect">
            <a:avLst/>
          </a:prstGeom>
        </p:spPr>
      </p:pic>
      <p:pic>
        <p:nvPicPr>
          <p:cNvPr id="5" name="Billede 4">
            <a:extLst>
              <a:ext uri="{FF2B5EF4-FFF2-40B4-BE49-F238E27FC236}">
                <a16:creationId xmlns:a16="http://schemas.microsoft.com/office/drawing/2014/main" id="{DF55A6D5-5FCC-48A9-9EB3-7548CFEA0BB8}"/>
              </a:ext>
            </a:extLst>
          </p:cNvPr>
          <p:cNvPicPr>
            <a:picLocks noChangeAspect="1"/>
          </p:cNvPicPr>
          <p:nvPr/>
        </p:nvPicPr>
        <p:blipFill>
          <a:blip r:embed="rId11"/>
          <a:stretch>
            <a:fillRect/>
          </a:stretch>
        </p:blipFill>
        <p:spPr>
          <a:xfrm>
            <a:off x="5438890" y="4095909"/>
            <a:ext cx="2182839" cy="2582489"/>
          </a:xfrm>
          <a:prstGeom prst="rect">
            <a:avLst/>
          </a:prstGeom>
        </p:spPr>
      </p:pic>
      <p:pic>
        <p:nvPicPr>
          <p:cNvPr id="9" name="Billede 8">
            <a:extLst>
              <a:ext uri="{FF2B5EF4-FFF2-40B4-BE49-F238E27FC236}">
                <a16:creationId xmlns:a16="http://schemas.microsoft.com/office/drawing/2014/main" id="{C6E83D71-2E25-45A4-9DBC-F996854526D0}"/>
              </a:ext>
            </a:extLst>
          </p:cNvPr>
          <p:cNvPicPr>
            <a:picLocks noChangeAspect="1"/>
          </p:cNvPicPr>
          <p:nvPr/>
        </p:nvPicPr>
        <p:blipFill>
          <a:blip r:embed="rId12"/>
          <a:stretch>
            <a:fillRect/>
          </a:stretch>
        </p:blipFill>
        <p:spPr>
          <a:xfrm>
            <a:off x="7107442" y="4062088"/>
            <a:ext cx="2036558" cy="2695524"/>
          </a:xfrm>
          <a:prstGeom prst="rect">
            <a:avLst/>
          </a:prstGeom>
        </p:spPr>
      </p:pic>
      <p:pic>
        <p:nvPicPr>
          <p:cNvPr id="11" name="Billede 10">
            <a:extLst>
              <a:ext uri="{FF2B5EF4-FFF2-40B4-BE49-F238E27FC236}">
                <a16:creationId xmlns:a16="http://schemas.microsoft.com/office/drawing/2014/main" id="{A10AAC7B-C629-49D4-919E-2C53FB01736F}"/>
              </a:ext>
            </a:extLst>
          </p:cNvPr>
          <p:cNvPicPr>
            <a:picLocks noChangeAspect="1"/>
          </p:cNvPicPr>
          <p:nvPr/>
        </p:nvPicPr>
        <p:blipFill rotWithShape="1">
          <a:blip r:embed="rId13"/>
          <a:srcRect r="11130"/>
          <a:stretch/>
        </p:blipFill>
        <p:spPr>
          <a:xfrm>
            <a:off x="2290000" y="-595"/>
            <a:ext cx="2338369" cy="2473627"/>
          </a:xfrm>
          <a:prstGeom prst="rect">
            <a:avLst/>
          </a:prstGeom>
        </p:spPr>
      </p:pic>
    </p:spTree>
    <p:extLst>
      <p:ext uri="{BB962C8B-B14F-4D97-AF65-F5344CB8AC3E}">
        <p14:creationId xmlns:p14="http://schemas.microsoft.com/office/powerpoint/2010/main" val="1281913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91189BAC-64A8-4F28-BEB9-2C9C994B0892}"/>
              </a:ext>
            </a:extLst>
          </p:cNvPr>
          <p:cNvPicPr>
            <a:picLocks noChangeAspect="1"/>
          </p:cNvPicPr>
          <p:nvPr/>
        </p:nvPicPr>
        <p:blipFill>
          <a:blip r:embed="rId3"/>
          <a:stretch>
            <a:fillRect/>
          </a:stretch>
        </p:blipFill>
        <p:spPr>
          <a:xfrm>
            <a:off x="1935140" y="0"/>
            <a:ext cx="5694897" cy="6858000"/>
          </a:xfrm>
          <a:prstGeom prst="rect">
            <a:avLst/>
          </a:prstGeom>
        </p:spPr>
      </p:pic>
      <p:sp>
        <p:nvSpPr>
          <p:cNvPr id="5" name="Ellipse 4">
            <a:extLst>
              <a:ext uri="{FF2B5EF4-FFF2-40B4-BE49-F238E27FC236}">
                <a16:creationId xmlns:a16="http://schemas.microsoft.com/office/drawing/2014/main" id="{A47EC8EF-C45D-4624-A181-18482BBEB672}"/>
              </a:ext>
            </a:extLst>
          </p:cNvPr>
          <p:cNvSpPr/>
          <p:nvPr/>
        </p:nvSpPr>
        <p:spPr>
          <a:xfrm>
            <a:off x="1845426" y="2881745"/>
            <a:ext cx="2272145" cy="21779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69242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C2A453E2-E38B-4EB2-B90A-7A89D85CD8ED}"/>
              </a:ext>
            </a:extLst>
          </p:cNvPr>
          <p:cNvPicPr>
            <a:picLocks noChangeAspect="1"/>
          </p:cNvPicPr>
          <p:nvPr/>
        </p:nvPicPr>
        <p:blipFill>
          <a:blip r:embed="rId3"/>
          <a:stretch>
            <a:fillRect/>
          </a:stretch>
        </p:blipFill>
        <p:spPr>
          <a:xfrm>
            <a:off x="1073552" y="0"/>
            <a:ext cx="6996896" cy="6858000"/>
          </a:xfrm>
          <a:prstGeom prst="rect">
            <a:avLst/>
          </a:prstGeom>
        </p:spPr>
      </p:pic>
    </p:spTree>
    <p:extLst>
      <p:ext uri="{BB962C8B-B14F-4D97-AF65-F5344CB8AC3E}">
        <p14:creationId xmlns:p14="http://schemas.microsoft.com/office/powerpoint/2010/main" val="3411189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ECE7FE-F407-46E1-90A0-F551B0E4E9D5}"/>
              </a:ext>
            </a:extLst>
          </p:cNvPr>
          <p:cNvSpPr>
            <a:spLocks noGrp="1"/>
          </p:cNvSpPr>
          <p:nvPr>
            <p:ph type="title"/>
          </p:nvPr>
        </p:nvSpPr>
        <p:spPr>
          <a:xfrm>
            <a:off x="538067" y="1162070"/>
            <a:ext cx="2610962" cy="1781175"/>
          </a:xfrm>
        </p:spPr>
        <p:txBody>
          <a:bodyPr vert="horz" lIns="91440" tIns="45720" rIns="91440" bIns="45720" rtlCol="0" anchor="ctr">
            <a:normAutofit/>
          </a:bodyPr>
          <a:lstStyle/>
          <a:p>
            <a:r>
              <a:rPr lang="en-US" sz="2800" dirty="0" err="1">
                <a:solidFill>
                  <a:srgbClr val="FFFFFF"/>
                </a:solidFill>
              </a:rPr>
              <a:t>Bliver</a:t>
            </a:r>
            <a:r>
              <a:rPr lang="en-US" sz="2800" dirty="0">
                <a:solidFill>
                  <a:srgbClr val="FFFFFF"/>
                </a:solidFill>
              </a:rPr>
              <a:t> det </a:t>
            </a:r>
            <a:r>
              <a:rPr lang="en-US" sz="2800" dirty="0" err="1">
                <a:solidFill>
                  <a:srgbClr val="FFFFFF"/>
                </a:solidFill>
              </a:rPr>
              <a:t>brugt</a:t>
            </a:r>
            <a:r>
              <a:rPr lang="en-US" sz="2800" dirty="0">
                <a:solidFill>
                  <a:srgbClr val="FFFFFF"/>
                </a:solidFill>
              </a:rPr>
              <a:t>?</a:t>
            </a:r>
            <a:endParaRPr lang="en-US" sz="2800" kern="1200" dirty="0">
              <a:solidFill>
                <a:srgbClr val="FFFFFF"/>
              </a:solidFill>
              <a:latin typeface="+mj-lt"/>
              <a:ea typeface="+mj-ea"/>
              <a:cs typeface="+mj-cs"/>
            </a:endParaRPr>
          </a:p>
        </p:txBody>
      </p:sp>
      <p:sp>
        <p:nvSpPr>
          <p:cNvPr id="4" name="Pladsholder til tekst 3">
            <a:extLst>
              <a:ext uri="{FF2B5EF4-FFF2-40B4-BE49-F238E27FC236}">
                <a16:creationId xmlns:a16="http://schemas.microsoft.com/office/drawing/2014/main" id="{8BA114E2-A871-409F-B4CC-0E9455E6598B}"/>
              </a:ext>
            </a:extLst>
          </p:cNvPr>
          <p:cNvSpPr>
            <a:spLocks noGrp="1"/>
          </p:cNvSpPr>
          <p:nvPr>
            <p:ph type="body" sz="half" idx="2"/>
          </p:nvPr>
        </p:nvSpPr>
        <p:spPr>
          <a:xfrm>
            <a:off x="725213" y="3355130"/>
            <a:ext cx="2002055" cy="2427333"/>
          </a:xfrm>
        </p:spPr>
        <p:txBody>
          <a:bodyPr vert="horz" lIns="91440" tIns="45720" rIns="91440" bIns="45720" rtlCol="0">
            <a:normAutofit/>
          </a:bodyPr>
          <a:lstStyle/>
          <a:p>
            <a:pPr marL="285750" indent="-228600">
              <a:buFont typeface="Arial" panose="020B0604020202020204" pitchFamily="34" charset="0"/>
              <a:buChar char="•"/>
            </a:pPr>
            <a:r>
              <a:rPr lang="en-US" sz="1400"/>
              <a:t>7 sundhedsområder</a:t>
            </a:r>
          </a:p>
          <a:p>
            <a:pPr marL="285750" indent="-228600">
              <a:buFont typeface="Arial" panose="020B0604020202020204" pitchFamily="34" charset="0"/>
              <a:buChar char="•"/>
            </a:pPr>
            <a:r>
              <a:rPr lang="en-US" sz="1400"/>
              <a:t>93 cases</a:t>
            </a:r>
          </a:p>
          <a:p>
            <a:pPr marL="285750" indent="-228600">
              <a:buFont typeface="Arial" panose="020B0604020202020204" pitchFamily="34" charset="0"/>
              <a:buChar char="•"/>
            </a:pPr>
            <a:r>
              <a:rPr lang="en-US" sz="1400"/>
              <a:t>18.000 unikke sidevisninger</a:t>
            </a:r>
          </a:p>
          <a:p>
            <a:pPr marL="285750" indent="-228600">
              <a:buFont typeface="Arial" panose="020B0604020202020204" pitchFamily="34" charset="0"/>
              <a:buChar char="•"/>
            </a:pPr>
            <a:r>
              <a:rPr lang="en-US" sz="1400"/>
              <a:t>22 cases på målgruppen børn og unge</a:t>
            </a:r>
          </a:p>
          <a:p>
            <a:pPr marL="285750" indent="-228600">
              <a:buFont typeface="Arial" panose="020B0604020202020204" pitchFamily="34" charset="0"/>
              <a:buChar char="•"/>
            </a:pPr>
            <a:endParaRPr lang="en-US" sz="1400"/>
          </a:p>
          <a:p>
            <a:pPr marL="285750" indent="-228600">
              <a:buFont typeface="Arial" panose="020B0604020202020204" pitchFamily="34" charset="0"/>
              <a:buChar char="•"/>
            </a:pPr>
            <a:endParaRPr lang="en-US" sz="1400"/>
          </a:p>
        </p:txBody>
      </p:sp>
      <p:pic>
        <p:nvPicPr>
          <p:cNvPr id="15" name="Billede 14">
            <a:extLst>
              <a:ext uri="{FF2B5EF4-FFF2-40B4-BE49-F238E27FC236}">
                <a16:creationId xmlns:a16="http://schemas.microsoft.com/office/drawing/2014/main" id="{A79E412A-D3F7-4E92-A69A-AA3371386EA2}"/>
              </a:ext>
            </a:extLst>
          </p:cNvPr>
          <p:cNvPicPr>
            <a:picLocks noChangeAspect="1"/>
          </p:cNvPicPr>
          <p:nvPr/>
        </p:nvPicPr>
        <p:blipFill>
          <a:blip r:embed="rId3"/>
          <a:stretch>
            <a:fillRect/>
          </a:stretch>
        </p:blipFill>
        <p:spPr>
          <a:xfrm>
            <a:off x="3989580" y="722429"/>
            <a:ext cx="4479741" cy="3292610"/>
          </a:xfrm>
          <a:prstGeom prst="rect">
            <a:avLst/>
          </a:prstGeom>
        </p:spPr>
      </p:pic>
      <p:sp>
        <p:nvSpPr>
          <p:cNvPr id="16" name="Rektangel 15">
            <a:extLst>
              <a:ext uri="{FF2B5EF4-FFF2-40B4-BE49-F238E27FC236}">
                <a16:creationId xmlns:a16="http://schemas.microsoft.com/office/drawing/2014/main" id="{31BF483B-1383-461D-86A6-EA7BE442DA28}"/>
              </a:ext>
            </a:extLst>
          </p:cNvPr>
          <p:cNvSpPr/>
          <p:nvPr/>
        </p:nvSpPr>
        <p:spPr>
          <a:xfrm>
            <a:off x="419481" y="5695930"/>
            <a:ext cx="4884040" cy="1015663"/>
          </a:xfrm>
          <a:prstGeom prst="rect">
            <a:avLst/>
          </a:prstGeom>
        </p:spPr>
        <p:txBody>
          <a:bodyPr wrap="square">
            <a:spAutoFit/>
          </a:bodyPr>
          <a:lstStyle/>
          <a:p>
            <a:r>
              <a:rPr lang="da-DK" sz="1200" i="1" dirty="0">
                <a:solidFill>
                  <a:srgbClr val="000000"/>
                </a:solidFill>
                <a:latin typeface="Arial" panose="020B0604020202020204" pitchFamily="34" charset="0"/>
              </a:rPr>
              <a:t>”Nu er vi selv i en rivende udvikling i X kommune og får mange henvendelser fra andre tobaksfaglige, der spørger ind til indsatser og resultater og drejebøger og beskrivelse af det ene og det andet, og det kan man jo lidt komme ud over ved at bruge Sunde Borgere.” </a:t>
            </a:r>
            <a:r>
              <a:rPr lang="da-DK" sz="1200" dirty="0">
                <a:solidFill>
                  <a:srgbClr val="000000"/>
                </a:solidFill>
                <a:latin typeface="Arial" panose="020B0604020202020204" pitchFamily="34" charset="0"/>
              </a:rPr>
              <a:t>(C, case-bidrager) </a:t>
            </a:r>
            <a:endParaRPr lang="da-DK" sz="1200" dirty="0"/>
          </a:p>
        </p:txBody>
      </p:sp>
      <p:pic>
        <p:nvPicPr>
          <p:cNvPr id="17" name="Billede 16">
            <a:extLst>
              <a:ext uri="{FF2B5EF4-FFF2-40B4-BE49-F238E27FC236}">
                <a16:creationId xmlns:a16="http://schemas.microsoft.com/office/drawing/2014/main" id="{248DA7E3-8204-4C17-93FC-483089ABAE89}"/>
              </a:ext>
            </a:extLst>
          </p:cNvPr>
          <p:cNvPicPr>
            <a:picLocks noChangeAspect="1"/>
          </p:cNvPicPr>
          <p:nvPr/>
        </p:nvPicPr>
        <p:blipFill>
          <a:blip r:embed="rId4"/>
          <a:stretch>
            <a:fillRect/>
          </a:stretch>
        </p:blipFill>
        <p:spPr>
          <a:xfrm>
            <a:off x="5799798" y="4273845"/>
            <a:ext cx="2804455" cy="2289277"/>
          </a:xfrm>
          <a:prstGeom prst="rect">
            <a:avLst/>
          </a:prstGeom>
        </p:spPr>
      </p:pic>
      <p:sp>
        <p:nvSpPr>
          <p:cNvPr id="18" name="Rektangel 17">
            <a:extLst>
              <a:ext uri="{FF2B5EF4-FFF2-40B4-BE49-F238E27FC236}">
                <a16:creationId xmlns:a16="http://schemas.microsoft.com/office/drawing/2014/main" id="{A2F9FAAD-56FA-419C-939A-8BE8BE9328C1}"/>
              </a:ext>
            </a:extLst>
          </p:cNvPr>
          <p:cNvSpPr/>
          <p:nvPr/>
        </p:nvSpPr>
        <p:spPr>
          <a:xfrm>
            <a:off x="3378384" y="6506114"/>
            <a:ext cx="5480229" cy="261610"/>
          </a:xfrm>
          <a:prstGeom prst="rect">
            <a:avLst/>
          </a:prstGeom>
        </p:spPr>
        <p:txBody>
          <a:bodyPr wrap="square">
            <a:spAutoFit/>
          </a:bodyPr>
          <a:lstStyle/>
          <a:p>
            <a:r>
              <a:rPr lang="da-DK" sz="1100" b="1" dirty="0">
                <a:solidFill>
                  <a:srgbClr val="000000"/>
                </a:solidFill>
                <a:latin typeface="Arial" panose="020B0604020202020204" pitchFamily="34" charset="0"/>
              </a:rPr>
              <a:t>Sunde Borgere, 2019  </a:t>
            </a:r>
            <a:r>
              <a:rPr lang="da-DK" sz="1100" dirty="0">
                <a:solidFill>
                  <a:srgbClr val="000000"/>
                </a:solidFill>
                <a:latin typeface="Arial" panose="020B0604020202020204" pitchFamily="34" charset="0"/>
              </a:rPr>
              <a:t>Evaluering af den digitale platform Sundeborgere.dk </a:t>
            </a:r>
            <a:endParaRPr lang="da-DK" sz="1100" dirty="0"/>
          </a:p>
        </p:txBody>
      </p:sp>
    </p:spTree>
    <p:extLst>
      <p:ext uri="{BB962C8B-B14F-4D97-AF65-F5344CB8AC3E}">
        <p14:creationId xmlns:p14="http://schemas.microsoft.com/office/powerpoint/2010/main" val="3327510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a:extLst>
              <a:ext uri="{FF2B5EF4-FFF2-40B4-BE49-F238E27FC236}">
                <a16:creationId xmlns:a16="http://schemas.microsoft.com/office/drawing/2014/main" id="{A92F1AEC-8C61-4EB0-9788-1048959D86F0}"/>
              </a:ext>
            </a:extLst>
          </p:cNvPr>
          <p:cNvPicPr>
            <a:picLocks noGrp="1" noChangeAspect="1"/>
          </p:cNvPicPr>
          <p:nvPr>
            <p:ph idx="1"/>
          </p:nvPr>
        </p:nvPicPr>
        <p:blipFill>
          <a:blip r:embed="rId3"/>
          <a:stretch>
            <a:fillRect/>
          </a:stretch>
        </p:blipFill>
        <p:spPr>
          <a:xfrm>
            <a:off x="506244" y="843658"/>
            <a:ext cx="7866171" cy="4963102"/>
          </a:xfrm>
          <a:prstGeom prst="rect">
            <a:avLst/>
          </a:prstGeom>
        </p:spPr>
      </p:pic>
      <p:sp>
        <p:nvSpPr>
          <p:cNvPr id="5" name="Rektangel 4">
            <a:extLst>
              <a:ext uri="{FF2B5EF4-FFF2-40B4-BE49-F238E27FC236}">
                <a16:creationId xmlns:a16="http://schemas.microsoft.com/office/drawing/2014/main" id="{5BD47632-6865-4096-A5D4-7A432AD0B8B1}"/>
              </a:ext>
            </a:extLst>
          </p:cNvPr>
          <p:cNvSpPr/>
          <p:nvPr/>
        </p:nvSpPr>
        <p:spPr>
          <a:xfrm>
            <a:off x="648394" y="2565862"/>
            <a:ext cx="1723506" cy="26600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xt Box 2">
            <a:extLst>
              <a:ext uri="{FF2B5EF4-FFF2-40B4-BE49-F238E27FC236}">
                <a16:creationId xmlns:a16="http://schemas.microsoft.com/office/drawing/2014/main" id="{1814BC09-30CD-48B0-8835-B8C26BB2AE6B}"/>
              </a:ext>
            </a:extLst>
          </p:cNvPr>
          <p:cNvSpPr txBox="1">
            <a:spLocks noChangeArrowheads="1"/>
          </p:cNvSpPr>
          <p:nvPr/>
        </p:nvSpPr>
        <p:spPr bwMode="auto">
          <a:xfrm>
            <a:off x="6060907" y="4838061"/>
            <a:ext cx="3919831" cy="197490"/>
          </a:xfrm>
          <a:prstGeom prst="rect">
            <a:avLst/>
          </a:prstGeom>
          <a:noFill/>
          <a:ln w="9525">
            <a:noFill/>
            <a:miter lim="800000"/>
            <a:headEnd/>
            <a:tailEnd/>
          </a:ln>
        </p:spPr>
        <p:txBody>
          <a:bodyPr rot="0" vert="horz" wrap="square" lIns="68580" tIns="34290" rIns="68580" bIns="34290" anchor="t" anchorCtr="0">
            <a:spAutoFit/>
          </a:bodyPr>
          <a:lstStyle/>
          <a:p>
            <a:pPr defTabSz="685800">
              <a:lnSpc>
                <a:spcPts val="975"/>
              </a:lnSpc>
            </a:pPr>
            <a:r>
              <a:rPr lang="da-DK" sz="9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Figur 7: Nemt af oprette case</a:t>
            </a:r>
            <a:endParaRPr lang="da-DK" sz="135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8" name="Rektangel 7">
            <a:extLst>
              <a:ext uri="{FF2B5EF4-FFF2-40B4-BE49-F238E27FC236}">
                <a16:creationId xmlns:a16="http://schemas.microsoft.com/office/drawing/2014/main" id="{A100F92A-E936-42EB-9AF0-241DDF9E57E6}"/>
              </a:ext>
            </a:extLst>
          </p:cNvPr>
          <p:cNvSpPr/>
          <p:nvPr/>
        </p:nvSpPr>
        <p:spPr>
          <a:xfrm>
            <a:off x="3599703" y="6457997"/>
            <a:ext cx="5480229" cy="261610"/>
          </a:xfrm>
          <a:prstGeom prst="rect">
            <a:avLst/>
          </a:prstGeom>
        </p:spPr>
        <p:txBody>
          <a:bodyPr wrap="square">
            <a:spAutoFit/>
          </a:bodyPr>
          <a:lstStyle/>
          <a:p>
            <a:r>
              <a:rPr lang="da-DK" sz="1100" b="1" dirty="0">
                <a:solidFill>
                  <a:srgbClr val="000000"/>
                </a:solidFill>
                <a:latin typeface="Arial" panose="020B0604020202020204" pitchFamily="34" charset="0"/>
              </a:rPr>
              <a:t>Sunde Borgere, 2019  </a:t>
            </a:r>
            <a:r>
              <a:rPr lang="da-DK" sz="1100" dirty="0">
                <a:solidFill>
                  <a:srgbClr val="000000"/>
                </a:solidFill>
                <a:latin typeface="Arial" panose="020B0604020202020204" pitchFamily="34" charset="0"/>
              </a:rPr>
              <a:t>Evaluering af den digitale platform Sundeborgere.dk </a:t>
            </a:r>
            <a:endParaRPr lang="da-DK" sz="1100" dirty="0"/>
          </a:p>
        </p:txBody>
      </p:sp>
      <p:graphicFrame>
        <p:nvGraphicFramePr>
          <p:cNvPr id="9" name="Diagram 33">
            <a:extLst>
              <a:ext uri="{FF2B5EF4-FFF2-40B4-BE49-F238E27FC236}">
                <a16:creationId xmlns:a16="http://schemas.microsoft.com/office/drawing/2014/main" id="{A648793D-606F-4E62-8EAC-6E270C5B0C4A}"/>
              </a:ext>
            </a:extLst>
          </p:cNvPr>
          <p:cNvGraphicFramePr/>
          <p:nvPr/>
        </p:nvGraphicFramePr>
        <p:xfrm>
          <a:off x="5155720" y="4669536"/>
          <a:ext cx="3269001" cy="1929395"/>
        </p:xfrm>
        <a:graphic>
          <a:graphicData uri="http://schemas.openxmlformats.org/drawingml/2006/chart">
            <c:chart xmlns:c="http://schemas.openxmlformats.org/drawingml/2006/chart" xmlns:r="http://schemas.openxmlformats.org/officeDocument/2006/relationships" r:id="rId4"/>
          </a:graphicData>
        </a:graphic>
      </p:graphicFrame>
      <p:sp>
        <p:nvSpPr>
          <p:cNvPr id="10" name="Ellipse 9">
            <a:extLst>
              <a:ext uri="{FF2B5EF4-FFF2-40B4-BE49-F238E27FC236}">
                <a16:creationId xmlns:a16="http://schemas.microsoft.com/office/drawing/2014/main" id="{03AD2639-ECF8-41ED-A6DB-37AE7F08096F}"/>
              </a:ext>
            </a:extLst>
          </p:cNvPr>
          <p:cNvSpPr/>
          <p:nvPr/>
        </p:nvSpPr>
        <p:spPr>
          <a:xfrm>
            <a:off x="6572595" y="916769"/>
            <a:ext cx="958734" cy="365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kstfelt 10">
            <a:extLst>
              <a:ext uri="{FF2B5EF4-FFF2-40B4-BE49-F238E27FC236}">
                <a16:creationId xmlns:a16="http://schemas.microsoft.com/office/drawing/2014/main" id="{8CF65045-3529-4DFC-8072-1AE712503468}"/>
              </a:ext>
            </a:extLst>
          </p:cNvPr>
          <p:cNvSpPr txBox="1"/>
          <p:nvPr/>
        </p:nvSpPr>
        <p:spPr>
          <a:xfrm>
            <a:off x="506244" y="333374"/>
            <a:ext cx="4560917" cy="461665"/>
          </a:xfrm>
          <a:prstGeom prst="rect">
            <a:avLst/>
          </a:prstGeom>
          <a:noFill/>
        </p:spPr>
        <p:txBody>
          <a:bodyPr wrap="square" rtlCol="0">
            <a:spAutoFit/>
          </a:bodyPr>
          <a:lstStyle/>
          <a:p>
            <a:r>
              <a:rPr lang="da-DK" sz="2400" dirty="0"/>
              <a:t>Hvordan deler jeg en case?</a:t>
            </a:r>
          </a:p>
        </p:txBody>
      </p:sp>
    </p:spTree>
    <p:extLst>
      <p:ext uri="{BB962C8B-B14F-4D97-AF65-F5344CB8AC3E}">
        <p14:creationId xmlns:p14="http://schemas.microsoft.com/office/powerpoint/2010/main" val="3925067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tekst&#10;&#10;Automatisk genereret beskrivelse">
            <a:extLst>
              <a:ext uri="{FF2B5EF4-FFF2-40B4-BE49-F238E27FC236}">
                <a16:creationId xmlns:a16="http://schemas.microsoft.com/office/drawing/2014/main" id="{336E9CA5-CB00-44F7-A609-DA4F563FD0BC}"/>
              </a:ext>
            </a:extLst>
          </p:cNvPr>
          <p:cNvPicPr>
            <a:picLocks noChangeAspect="1"/>
          </p:cNvPicPr>
          <p:nvPr/>
        </p:nvPicPr>
        <p:blipFill>
          <a:blip r:embed="rId3"/>
          <a:stretch>
            <a:fillRect/>
          </a:stretch>
        </p:blipFill>
        <p:spPr>
          <a:xfrm>
            <a:off x="482599" y="56748"/>
            <a:ext cx="8282827" cy="4679797"/>
          </a:xfrm>
          <a:prstGeom prst="rect">
            <a:avLst/>
          </a:prstGeom>
        </p:spPr>
      </p:pic>
      <p:pic>
        <p:nvPicPr>
          <p:cNvPr id="3" name="Billede 2">
            <a:extLst>
              <a:ext uri="{FF2B5EF4-FFF2-40B4-BE49-F238E27FC236}">
                <a16:creationId xmlns:a16="http://schemas.microsoft.com/office/drawing/2014/main" id="{96AE380A-377F-42E2-A1E8-B42337615970}"/>
              </a:ext>
            </a:extLst>
          </p:cNvPr>
          <p:cNvPicPr>
            <a:picLocks noChangeAspect="1"/>
          </p:cNvPicPr>
          <p:nvPr/>
        </p:nvPicPr>
        <p:blipFill>
          <a:blip r:embed="rId4"/>
          <a:stretch>
            <a:fillRect/>
          </a:stretch>
        </p:blipFill>
        <p:spPr>
          <a:xfrm>
            <a:off x="569283" y="2248007"/>
            <a:ext cx="8282831" cy="4679797"/>
          </a:xfrm>
          <a:prstGeom prst="rect">
            <a:avLst/>
          </a:prstGeom>
        </p:spPr>
      </p:pic>
    </p:spTree>
    <p:extLst>
      <p:ext uri="{BB962C8B-B14F-4D97-AF65-F5344CB8AC3E}">
        <p14:creationId xmlns:p14="http://schemas.microsoft.com/office/powerpoint/2010/main" val="1379312048"/>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D946F9245C7F541B1A4188F0242F016" ma:contentTypeVersion="11" ma:contentTypeDescription="Opret et nyt dokument." ma:contentTypeScope="" ma:versionID="a2fcc3f244aed6bad27fd358dee8895b">
  <xsd:schema xmlns:xsd="http://www.w3.org/2001/XMLSchema" xmlns:xs="http://www.w3.org/2001/XMLSchema" xmlns:p="http://schemas.microsoft.com/office/2006/metadata/properties" xmlns:ns2="9363e465-7431-4576-b695-e57b65725e52" xmlns:ns3="d7e511f9-52f5-4e9b-b6b2-d0baf13b1007" targetNamespace="http://schemas.microsoft.com/office/2006/metadata/properties" ma:root="true" ma:fieldsID="01307deb3cc57e2e861b63214a330854" ns2:_="" ns3:_="">
    <xsd:import namespace="9363e465-7431-4576-b695-e57b65725e52"/>
    <xsd:import namespace="d7e511f9-52f5-4e9b-b6b2-d0baf13b100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63e465-7431-4576-b695-e57b65725e52"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t med 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e511f9-52f5-4e9b-b6b2-d0baf13b100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A2CFD9B-39D9-49BC-A7DB-1390C00CA48A}"/>
</file>

<file path=customXml/itemProps2.xml><?xml version="1.0" encoding="utf-8"?>
<ds:datastoreItem xmlns:ds="http://schemas.openxmlformats.org/officeDocument/2006/customXml" ds:itemID="{57E959FC-1C92-4B07-AB62-152D2B36C235}"/>
</file>

<file path=customXml/itemProps3.xml><?xml version="1.0" encoding="utf-8"?>
<ds:datastoreItem xmlns:ds="http://schemas.openxmlformats.org/officeDocument/2006/customXml" ds:itemID="{F332155F-2F5C-4F14-9EC1-C24C7E16E363}"/>
</file>

<file path=docProps/app.xml><?xml version="1.0" encoding="utf-8"?>
<Properties xmlns="http://schemas.openxmlformats.org/officeDocument/2006/extended-properties" xmlns:vt="http://schemas.openxmlformats.org/officeDocument/2006/docPropsVTypes">
  <Template>Office Theme</Template>
  <TotalTime>1</TotalTime>
  <Words>221</Words>
  <Application>Microsoft Office PowerPoint</Application>
  <PresentationFormat>Skærmshow (4:3)</PresentationFormat>
  <Paragraphs>33</Paragraphs>
  <Slides>7</Slides>
  <Notes>7</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7</vt:i4>
      </vt:variant>
    </vt:vector>
  </HeadingPairs>
  <TitlesOfParts>
    <vt:vector size="11" baseType="lpstr">
      <vt:lpstr>Arial</vt:lpstr>
      <vt:lpstr>Calibri</vt:lpstr>
      <vt:lpstr>Calibri Light</vt:lpstr>
      <vt:lpstr>Office-tema</vt:lpstr>
      <vt:lpstr>PowerPoint-præsentation</vt:lpstr>
      <vt:lpstr>PowerPoint-præsentation</vt:lpstr>
      <vt:lpstr>PowerPoint-præsentation</vt:lpstr>
      <vt:lpstr>PowerPoint-præsentation</vt:lpstr>
      <vt:lpstr>Bliver det brugt?</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Jan Andersson</dc:creator>
  <cp:lastModifiedBy>Jan Andersson</cp:lastModifiedBy>
  <cp:revision>2</cp:revision>
  <dcterms:created xsi:type="dcterms:W3CDTF">2021-01-25T20:18:46Z</dcterms:created>
  <dcterms:modified xsi:type="dcterms:W3CDTF">2021-01-25T20:20:21Z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0x0101003D946F9245C7F541B1A4188F0242F016</vt:lpwstr>
  </property>
</Properties>
</file>