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55" r:id="rId2"/>
    <p:sldId id="371" r:id="rId3"/>
    <p:sldId id="369" r:id="rId4"/>
    <p:sldId id="356" r:id="rId5"/>
    <p:sldId id="357" r:id="rId6"/>
    <p:sldId id="359" r:id="rId7"/>
    <p:sldId id="360" r:id="rId8"/>
    <p:sldId id="361" r:id="rId9"/>
    <p:sldId id="363" r:id="rId10"/>
    <p:sldId id="366" r:id="rId11"/>
    <p:sldId id="364" r:id="rId12"/>
    <p:sldId id="367" r:id="rId13"/>
    <p:sldId id="358" r:id="rId14"/>
    <p:sldId id="365" r:id="rId15"/>
    <p:sldId id="368" r:id="rId16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19A"/>
    <a:srgbClr val="E6E7EB"/>
    <a:srgbClr val="E7E8EC"/>
    <a:srgbClr val="C2C2C6"/>
    <a:srgbClr val="647EA3"/>
    <a:srgbClr val="DDDED9"/>
    <a:srgbClr val="AD8B3D"/>
    <a:srgbClr val="783447"/>
    <a:srgbClr val="BF9000"/>
    <a:srgbClr val="293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87" autoAdjust="0"/>
    <p:restoredTop sz="78037" autoAdjust="0"/>
  </p:normalViewPr>
  <p:slideViewPr>
    <p:cSldViewPr snapToGrid="0" snapToObjects="1">
      <p:cViewPr varScale="1">
        <p:scale>
          <a:sx n="85" d="100"/>
          <a:sy n="85" d="100"/>
        </p:scale>
        <p:origin x="920" y="160"/>
      </p:cViewPr>
      <p:guideLst>
        <p:guide orient="horz" pos="2160"/>
        <p:guide pos="302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3E538-B527-4994-A138-ADDA99ADB12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F93A7C-C399-4F10-93C1-025650AE0FF9}">
      <dgm:prSet/>
      <dgm:spPr/>
      <dgm:t>
        <a:bodyPr/>
        <a:lstStyle/>
        <a:p>
          <a:r>
            <a:rPr lang="da-DK"/>
            <a:t>Få behandlere husker at on-line behandling er en mulighed.</a:t>
          </a:r>
          <a:endParaRPr lang="en-US"/>
        </a:p>
      </dgm:t>
    </dgm:pt>
    <dgm:pt modelId="{39C3E5C8-F4CB-480C-880B-E8A05F67F1C6}" type="parTrans" cxnId="{280A181B-F2D6-4D70-A511-0AAAFE39CCAF}">
      <dgm:prSet/>
      <dgm:spPr/>
      <dgm:t>
        <a:bodyPr/>
        <a:lstStyle/>
        <a:p>
          <a:endParaRPr lang="en-US"/>
        </a:p>
      </dgm:t>
    </dgm:pt>
    <dgm:pt modelId="{4AD00EF3-F490-49A2-8750-EA3B3A3337F3}" type="sibTrans" cxnId="{280A181B-F2D6-4D70-A511-0AAAFE39CCAF}">
      <dgm:prSet/>
      <dgm:spPr/>
      <dgm:t>
        <a:bodyPr/>
        <a:lstStyle/>
        <a:p>
          <a:endParaRPr lang="en-US"/>
        </a:p>
      </dgm:t>
    </dgm:pt>
    <dgm:pt modelId="{75B24E9C-28E8-478C-ADA1-32C68FE67025}">
      <dgm:prSet/>
      <dgm:spPr/>
      <dgm:t>
        <a:bodyPr/>
        <a:lstStyle/>
        <a:p>
          <a:r>
            <a:rPr lang="da-DK"/>
            <a:t>De fleste har igen en vis modstand på det. </a:t>
          </a:r>
          <a:endParaRPr lang="en-US"/>
        </a:p>
      </dgm:t>
    </dgm:pt>
    <dgm:pt modelId="{B132B2BE-D661-4C2F-94E1-1FF51427E7B3}" type="parTrans" cxnId="{D1681E12-0A8C-4AEE-A97E-667C6965AD12}">
      <dgm:prSet/>
      <dgm:spPr/>
      <dgm:t>
        <a:bodyPr/>
        <a:lstStyle/>
        <a:p>
          <a:endParaRPr lang="en-US"/>
        </a:p>
      </dgm:t>
    </dgm:pt>
    <dgm:pt modelId="{24A62240-223D-4E40-8DE2-A82CBC1A450A}" type="sibTrans" cxnId="{D1681E12-0A8C-4AEE-A97E-667C6965AD12}">
      <dgm:prSet/>
      <dgm:spPr/>
      <dgm:t>
        <a:bodyPr/>
        <a:lstStyle/>
        <a:p>
          <a:endParaRPr lang="en-US"/>
        </a:p>
      </dgm:t>
    </dgm:pt>
    <dgm:pt modelId="{AE65A6D2-2E28-314D-9553-75570D843011}" type="pres">
      <dgm:prSet presAssocID="{8D73E538-B527-4994-A138-ADDA99ADB1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B40563-AB71-1C47-9CA1-C495A86E4283}" type="pres">
      <dgm:prSet presAssocID="{77F93A7C-C399-4F10-93C1-025650AE0FF9}" presName="hierRoot1" presStyleCnt="0"/>
      <dgm:spPr/>
    </dgm:pt>
    <dgm:pt modelId="{EE30FAF9-3698-1F41-8DFE-7C7A5137D498}" type="pres">
      <dgm:prSet presAssocID="{77F93A7C-C399-4F10-93C1-025650AE0FF9}" presName="composite" presStyleCnt="0"/>
      <dgm:spPr/>
    </dgm:pt>
    <dgm:pt modelId="{B6543EB1-395B-3345-951A-049F0F9B2E3C}" type="pres">
      <dgm:prSet presAssocID="{77F93A7C-C399-4F10-93C1-025650AE0FF9}" presName="background" presStyleLbl="node0" presStyleIdx="0" presStyleCnt="2"/>
      <dgm:spPr/>
    </dgm:pt>
    <dgm:pt modelId="{EADCDC47-9027-B243-899F-19565E706C2B}" type="pres">
      <dgm:prSet presAssocID="{77F93A7C-C399-4F10-93C1-025650AE0FF9}" presName="text" presStyleLbl="fgAcc0" presStyleIdx="0" presStyleCnt="2">
        <dgm:presLayoutVars>
          <dgm:chPref val="3"/>
        </dgm:presLayoutVars>
      </dgm:prSet>
      <dgm:spPr/>
    </dgm:pt>
    <dgm:pt modelId="{FE9C86A0-5B1A-C446-86F5-FABDCA54AD31}" type="pres">
      <dgm:prSet presAssocID="{77F93A7C-C399-4F10-93C1-025650AE0FF9}" presName="hierChild2" presStyleCnt="0"/>
      <dgm:spPr/>
    </dgm:pt>
    <dgm:pt modelId="{84BB1032-16F8-1147-A945-A6C137E38604}" type="pres">
      <dgm:prSet presAssocID="{75B24E9C-28E8-478C-ADA1-32C68FE67025}" presName="hierRoot1" presStyleCnt="0"/>
      <dgm:spPr/>
    </dgm:pt>
    <dgm:pt modelId="{7DFED411-4A4C-B242-9C57-09DAB54E9ED5}" type="pres">
      <dgm:prSet presAssocID="{75B24E9C-28E8-478C-ADA1-32C68FE67025}" presName="composite" presStyleCnt="0"/>
      <dgm:spPr/>
    </dgm:pt>
    <dgm:pt modelId="{EAE00E8A-582F-B94B-A0D6-0F4F5EAC4B17}" type="pres">
      <dgm:prSet presAssocID="{75B24E9C-28E8-478C-ADA1-32C68FE67025}" presName="background" presStyleLbl="node0" presStyleIdx="1" presStyleCnt="2"/>
      <dgm:spPr/>
    </dgm:pt>
    <dgm:pt modelId="{6816C69D-0192-1244-92D4-BDD118C51EB7}" type="pres">
      <dgm:prSet presAssocID="{75B24E9C-28E8-478C-ADA1-32C68FE67025}" presName="text" presStyleLbl="fgAcc0" presStyleIdx="1" presStyleCnt="2">
        <dgm:presLayoutVars>
          <dgm:chPref val="3"/>
        </dgm:presLayoutVars>
      </dgm:prSet>
      <dgm:spPr/>
    </dgm:pt>
    <dgm:pt modelId="{093C2724-0FFC-7542-9BDD-FE4FD233326C}" type="pres">
      <dgm:prSet presAssocID="{75B24E9C-28E8-478C-ADA1-32C68FE67025}" presName="hierChild2" presStyleCnt="0"/>
      <dgm:spPr/>
    </dgm:pt>
  </dgm:ptLst>
  <dgm:cxnLst>
    <dgm:cxn modelId="{D1681E12-0A8C-4AEE-A97E-667C6965AD12}" srcId="{8D73E538-B527-4994-A138-ADDA99ADB120}" destId="{75B24E9C-28E8-478C-ADA1-32C68FE67025}" srcOrd="1" destOrd="0" parTransId="{B132B2BE-D661-4C2F-94E1-1FF51427E7B3}" sibTransId="{24A62240-223D-4E40-8DE2-A82CBC1A450A}"/>
    <dgm:cxn modelId="{280A181B-F2D6-4D70-A511-0AAAFE39CCAF}" srcId="{8D73E538-B527-4994-A138-ADDA99ADB120}" destId="{77F93A7C-C399-4F10-93C1-025650AE0FF9}" srcOrd="0" destOrd="0" parTransId="{39C3E5C8-F4CB-480C-880B-E8A05F67F1C6}" sibTransId="{4AD00EF3-F490-49A2-8750-EA3B3A3337F3}"/>
    <dgm:cxn modelId="{5C067423-0E02-8C48-B969-C82C98016784}" type="presOf" srcId="{8D73E538-B527-4994-A138-ADDA99ADB120}" destId="{AE65A6D2-2E28-314D-9553-75570D843011}" srcOrd="0" destOrd="0" presId="urn:microsoft.com/office/officeart/2005/8/layout/hierarchy1"/>
    <dgm:cxn modelId="{862DBB48-CAAD-F549-A1E3-AE83B9B18034}" type="presOf" srcId="{75B24E9C-28E8-478C-ADA1-32C68FE67025}" destId="{6816C69D-0192-1244-92D4-BDD118C51EB7}" srcOrd="0" destOrd="0" presId="urn:microsoft.com/office/officeart/2005/8/layout/hierarchy1"/>
    <dgm:cxn modelId="{5EFBC3DE-CEBC-454B-A484-5FDA6F9CF970}" type="presOf" srcId="{77F93A7C-C399-4F10-93C1-025650AE0FF9}" destId="{EADCDC47-9027-B243-899F-19565E706C2B}" srcOrd="0" destOrd="0" presId="urn:microsoft.com/office/officeart/2005/8/layout/hierarchy1"/>
    <dgm:cxn modelId="{EC9505EF-7128-2347-8813-E4EC34A261E7}" type="presParOf" srcId="{AE65A6D2-2E28-314D-9553-75570D843011}" destId="{DCB40563-AB71-1C47-9CA1-C495A86E4283}" srcOrd="0" destOrd="0" presId="urn:microsoft.com/office/officeart/2005/8/layout/hierarchy1"/>
    <dgm:cxn modelId="{4E817AF1-E5B4-2F4D-9C6E-B90483BD4548}" type="presParOf" srcId="{DCB40563-AB71-1C47-9CA1-C495A86E4283}" destId="{EE30FAF9-3698-1F41-8DFE-7C7A5137D498}" srcOrd="0" destOrd="0" presId="urn:microsoft.com/office/officeart/2005/8/layout/hierarchy1"/>
    <dgm:cxn modelId="{8E454764-A661-1A4F-8028-41D775F3B96D}" type="presParOf" srcId="{EE30FAF9-3698-1F41-8DFE-7C7A5137D498}" destId="{B6543EB1-395B-3345-951A-049F0F9B2E3C}" srcOrd="0" destOrd="0" presId="urn:microsoft.com/office/officeart/2005/8/layout/hierarchy1"/>
    <dgm:cxn modelId="{623C4966-9C25-0640-9271-7F893C413A7F}" type="presParOf" srcId="{EE30FAF9-3698-1F41-8DFE-7C7A5137D498}" destId="{EADCDC47-9027-B243-899F-19565E706C2B}" srcOrd="1" destOrd="0" presId="urn:microsoft.com/office/officeart/2005/8/layout/hierarchy1"/>
    <dgm:cxn modelId="{6CD6147D-6E6C-0A4B-BD90-D80D5D43ECBB}" type="presParOf" srcId="{DCB40563-AB71-1C47-9CA1-C495A86E4283}" destId="{FE9C86A0-5B1A-C446-86F5-FABDCA54AD31}" srcOrd="1" destOrd="0" presId="urn:microsoft.com/office/officeart/2005/8/layout/hierarchy1"/>
    <dgm:cxn modelId="{BA04303F-FC68-8446-8EE5-85BEBBEA229F}" type="presParOf" srcId="{AE65A6D2-2E28-314D-9553-75570D843011}" destId="{84BB1032-16F8-1147-A945-A6C137E38604}" srcOrd="1" destOrd="0" presId="urn:microsoft.com/office/officeart/2005/8/layout/hierarchy1"/>
    <dgm:cxn modelId="{C570E884-1644-0440-A8AE-9852EB862FEC}" type="presParOf" srcId="{84BB1032-16F8-1147-A945-A6C137E38604}" destId="{7DFED411-4A4C-B242-9C57-09DAB54E9ED5}" srcOrd="0" destOrd="0" presId="urn:microsoft.com/office/officeart/2005/8/layout/hierarchy1"/>
    <dgm:cxn modelId="{B4A15087-1A41-3E4B-BC57-EE7337F6D3C7}" type="presParOf" srcId="{7DFED411-4A4C-B242-9C57-09DAB54E9ED5}" destId="{EAE00E8A-582F-B94B-A0D6-0F4F5EAC4B17}" srcOrd="0" destOrd="0" presId="urn:microsoft.com/office/officeart/2005/8/layout/hierarchy1"/>
    <dgm:cxn modelId="{C26D1B4C-2102-0F41-B19A-53247D65C57E}" type="presParOf" srcId="{7DFED411-4A4C-B242-9C57-09DAB54E9ED5}" destId="{6816C69D-0192-1244-92D4-BDD118C51EB7}" srcOrd="1" destOrd="0" presId="urn:microsoft.com/office/officeart/2005/8/layout/hierarchy1"/>
    <dgm:cxn modelId="{DDFAFDC1-AC0C-BD42-91AC-9C706A1EAB43}" type="presParOf" srcId="{84BB1032-16F8-1147-A945-A6C137E38604}" destId="{093C2724-0FFC-7542-9BDD-FE4FD23332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43EB1-395B-3345-951A-049F0F9B2E3C}">
      <dsp:nvSpPr>
        <dsp:cNvPr id="0" name=""/>
        <dsp:cNvSpPr/>
      </dsp:nvSpPr>
      <dsp:spPr>
        <a:xfrm>
          <a:off x="551196" y="379"/>
          <a:ext cx="4034231" cy="2561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CDC47-9027-B243-899F-19565E706C2B}">
      <dsp:nvSpPr>
        <dsp:cNvPr id="0" name=""/>
        <dsp:cNvSpPr/>
      </dsp:nvSpPr>
      <dsp:spPr>
        <a:xfrm>
          <a:off x="999444" y="426215"/>
          <a:ext cx="4034231" cy="25617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800" kern="1200"/>
            <a:t>Få behandlere husker at on-line behandling er en mulighed.</a:t>
          </a:r>
          <a:endParaRPr lang="en-US" sz="3800" kern="1200"/>
        </a:p>
      </dsp:txBody>
      <dsp:txXfrm>
        <a:off x="1074475" y="501246"/>
        <a:ext cx="3884169" cy="2411675"/>
      </dsp:txXfrm>
    </dsp:sp>
    <dsp:sp modelId="{EAE00E8A-582F-B94B-A0D6-0F4F5EAC4B17}">
      <dsp:nvSpPr>
        <dsp:cNvPr id="0" name=""/>
        <dsp:cNvSpPr/>
      </dsp:nvSpPr>
      <dsp:spPr>
        <a:xfrm>
          <a:off x="5481923" y="379"/>
          <a:ext cx="4034231" cy="2561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6C69D-0192-1244-92D4-BDD118C51EB7}">
      <dsp:nvSpPr>
        <dsp:cNvPr id="0" name=""/>
        <dsp:cNvSpPr/>
      </dsp:nvSpPr>
      <dsp:spPr>
        <a:xfrm>
          <a:off x="5930171" y="426215"/>
          <a:ext cx="4034231" cy="25617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800" kern="1200"/>
            <a:t>De fleste har igen en vis modstand på det. </a:t>
          </a:r>
          <a:endParaRPr lang="en-US" sz="3800" kern="1200"/>
        </a:p>
      </dsp:txBody>
      <dsp:txXfrm>
        <a:off x="6005202" y="501246"/>
        <a:ext cx="3884169" cy="241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DBAFB-9F7E-0B41-AEEF-46945F18A35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44DD3-4843-344A-8EC7-EC497CAD9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187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44DD3-4843-344A-8EC7-EC497CAD9A5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066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44DD3-4843-344A-8EC7-EC497CAD9A5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778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44DD3-4843-344A-8EC7-EC497CAD9A51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826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94FF8BD7-018F-4C3D-BF8C-17E0181683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88075" cy="5824538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6217324-5F4B-481F-8B2C-1E6037A32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0000" y="676275"/>
            <a:ext cx="5147507" cy="9128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da-DK" sz="2800" b="1" dirty="0">
                <a:solidFill>
                  <a:srgbClr val="547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Overskrift	på max to linjer mange tak	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75C83B08-5BD3-462C-BA01-E75C12E95B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3064" y="1992313"/>
            <a:ext cx="4633912" cy="31686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Punkt</a:t>
            </a:r>
          </a:p>
          <a:p>
            <a:pPr lvl="0"/>
            <a:r>
              <a:rPr lang="da-DK" dirty="0"/>
              <a:t>Punkt</a:t>
            </a:r>
          </a:p>
          <a:p>
            <a:pPr lvl="0"/>
            <a:r>
              <a:rPr lang="da-DK" dirty="0"/>
              <a:t>Punkt</a:t>
            </a:r>
          </a:p>
          <a:p>
            <a:pPr lvl="0"/>
            <a:r>
              <a:rPr lang="da-DK" dirty="0"/>
              <a:t>Punkt</a:t>
            </a:r>
          </a:p>
          <a:p>
            <a:pPr lvl="0"/>
            <a:r>
              <a:rPr lang="da-DK" dirty="0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137208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2FBF3-1E59-4815-8BF5-F8A771E2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714BEBA-D409-47FA-AFAC-5FDCED20B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2F59ED-3285-4258-910D-E209CAB4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CD30B7-A607-45A9-A068-F5006982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DAAA7F-C6C8-4E1E-B478-20FADB4A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162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E83652F-60FB-4840-8B43-B8B4AB487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6405244-B487-44A8-BFB8-F7F2A8828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1BBF69C-ADF9-4F47-8891-0AE1C294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84EE39-581F-416E-BDB5-F71EC791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0FBAA0-3F85-4E40-8CE2-60539C40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300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4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30B68-7700-480F-AD4D-E3D6C6FD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388AA8-AB89-4663-882A-F3E74D79D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12C4B3-D142-42E9-A3D6-D5E5DEA3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B823F2-4CD7-44D7-8CB9-EA965693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63834B-F756-4318-A2B0-3D01831C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95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FE593-57A3-430A-8FD2-E4664CFF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7E149DD-8146-4D74-946B-970CC6C9D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3C7CD1-0042-4467-A551-815158A2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B806BE-CC95-477B-B8FE-0153AD58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ED3A0D-99A4-46AA-BF11-705AFB59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53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349C0-284E-47EC-8EF9-69FA31AE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5D79F6-729E-40D7-BEBA-12AE5EC59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CBC83B0-F967-4B42-9A8B-99D17E841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5F6076-6E4F-4019-B92B-D79C597E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5B2E57-5A0A-4EBD-A8D3-002E904D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1687A72-04C6-4AC6-A272-E1FB9AEE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24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520D8-7F43-4929-9EAD-BB57FAF7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01FCB22-1539-42E7-9E9A-218416890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8F66CF-E38B-419C-860D-698F1EC85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949B53D-BD8C-45A6-B834-592BE6F12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7DDB68-B124-467B-83DA-3D12E7C37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03C3F57-583D-459E-B302-6851245F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70DF40A-09DE-4FA4-9333-CD43BD0F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19A9D5A-C6D5-46FA-8F1D-5C7A277B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0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21857-27F8-4773-8C07-58CF4D55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45E2BC-E1FD-4A85-BCFD-9D21387E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F575DD-B50F-42C8-9F95-3039F0E0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B464814-AA16-4A4D-8E6F-F4783954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118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5515DB2-20B1-4D08-895A-24E051AB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245CA71-273E-417D-B4AE-DB8D379D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5E07078-4DAD-434C-82E7-3C478F62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6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2BE21-0BBC-4AC3-A2F0-08DBF69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B2D975-63CB-4F7E-86E2-7716DF35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31391BA-5EE6-4579-AFB2-5BCE39194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DFA108B-2D49-4BC7-97EE-95E5C652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020440-9D87-4ABB-ABDB-C1C33545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AB506A-0853-4564-BEFE-63841903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04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85D28-911D-4F36-8AB0-75A6DE9D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8AD24B9-E177-47BD-8C47-A5939C47E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CFD8AA0-FB2E-4076-8547-412290228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4BC388-B628-44B2-A0D0-400DEEF7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681254-0855-9A4C-ADD6-FBC6E10C9674}" type="datetimeFigureOut">
              <a:rPr lang="da-DK" smtClean="0"/>
              <a:t>21/11/2020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06A8C4-71D8-4FA1-9E9E-A59EC072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EC3530-85AC-42F4-A21D-06FB9F5C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A657D8-F8BF-A941-B29A-AA908E78B2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8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A6C74B7-2B5D-423E-BDD3-461ACF8C23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55"/>
          <a:stretch/>
        </p:blipFill>
        <p:spPr>
          <a:xfrm>
            <a:off x="0" y="5795126"/>
            <a:ext cx="12192000" cy="1062874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5FB2829E-E722-4D67-8405-3EEEA626F79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227892" y="6124286"/>
            <a:ext cx="2042810" cy="3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9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Skype_logo_(2019%E2%80%93present).svg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logs.sussex.ac.uk/tel/2020/04/07/zoom-for-online-teaching/" TargetMode="External"/><Relationship Id="rId5" Type="http://schemas.openxmlformats.org/officeDocument/2006/relationships/image" Target="../media/image5.jpg"/><Relationship Id="rId10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commons.wikimedia.org/wiki/File:Microsoft_Office_Teams_(2018%E2%80%93present).svg" TargetMode="External"/><Relationship Id="rId9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AF2259B-0B16-4A1C-BBC6-1DE58C5D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080" y="1396289"/>
            <a:ext cx="6317554" cy="24458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/>
              <a:t>ERFARING MED DIGITAL</a:t>
            </a:r>
            <a:br>
              <a:rPr lang="en-US" b="1" dirty="0"/>
            </a:br>
            <a:r>
              <a:rPr lang="en-US" b="1" dirty="0"/>
              <a:t>BEHANDLING PÅ</a:t>
            </a:r>
            <a:br>
              <a:rPr lang="en-US" b="1" dirty="0"/>
            </a:br>
            <a:r>
              <a:rPr lang="en-US" b="1" dirty="0"/>
              <a:t>BLÅ KORS BEHANDLINGSCENTER</a:t>
            </a:r>
            <a:br>
              <a:rPr lang="en-US" sz="1100" b="1" dirty="0"/>
            </a:br>
            <a:br>
              <a:rPr lang="en-US" sz="1100" b="1" dirty="0"/>
            </a:br>
            <a:br>
              <a:rPr lang="en-US" sz="3600" b="1" dirty="0"/>
            </a:br>
            <a:r>
              <a:rPr lang="en-US" sz="3600" dirty="0"/>
              <a:t>v.	 </a:t>
            </a:r>
            <a:r>
              <a:rPr lang="en-US" sz="3600" dirty="0" err="1"/>
              <a:t>Helle</a:t>
            </a:r>
            <a:r>
              <a:rPr lang="en-US" sz="3600" dirty="0"/>
              <a:t> </a:t>
            </a:r>
            <a:r>
              <a:rPr lang="en-US" sz="3600" dirty="0" err="1"/>
              <a:t>Kjær</a:t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3600" dirty="0" err="1"/>
              <a:t>Centerleder</a:t>
            </a:r>
            <a:r>
              <a:rPr lang="en-US" sz="3600" dirty="0"/>
              <a:t>/</a:t>
            </a:r>
            <a:r>
              <a:rPr lang="en-US" sz="3600" dirty="0" err="1"/>
              <a:t>cand.psych.aut</a:t>
            </a:r>
            <a:r>
              <a:rPr lang="en-US" sz="3600" dirty="0"/>
              <a:t>. </a:t>
            </a:r>
            <a:endParaRPr lang="en-US" sz="3600" b="1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842188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20C2C41-D9A8-45BE-9E21-91268EC18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07251"/>
            <a:ext cx="3155071" cy="2850749"/>
          </a:xfrm>
          <a:custGeom>
            <a:avLst/>
            <a:gdLst>
              <a:gd name="connsiteX0" fmla="*/ 1358746 w 3155071"/>
              <a:gd name="connsiteY0" fmla="*/ 0 h 2850749"/>
              <a:gd name="connsiteX1" fmla="*/ 3155071 w 3155071"/>
              <a:gd name="connsiteY1" fmla="*/ 1796325 h 2850749"/>
              <a:gd name="connsiteX2" fmla="*/ 2848287 w 3155071"/>
              <a:gd name="connsiteY2" fmla="*/ 2800668 h 2850749"/>
              <a:gd name="connsiteX3" fmla="*/ 2810837 w 3155071"/>
              <a:gd name="connsiteY3" fmla="*/ 2850749 h 2850749"/>
              <a:gd name="connsiteX4" fmla="*/ 0 w 3155071"/>
              <a:gd name="connsiteY4" fmla="*/ 2850749 h 2850749"/>
              <a:gd name="connsiteX5" fmla="*/ 0 w 3155071"/>
              <a:gd name="connsiteY5" fmla="*/ 623564 h 2850749"/>
              <a:gd name="connsiteX6" fmla="*/ 88552 w 3155071"/>
              <a:gd name="connsiteY6" fmla="*/ 526132 h 2850749"/>
              <a:gd name="connsiteX7" fmla="*/ 1358746 w 3155071"/>
              <a:gd name="connsiteY7" fmla="*/ 0 h 28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6095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8B1FC8-38BF-4066-8F4A-12EEC1C1A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1748" y="2662321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8B4B56-5CC4-4608-A9A9-996108D35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67973" cy="3383280"/>
          </a:xfrm>
          <a:custGeom>
            <a:avLst/>
            <a:gdLst>
              <a:gd name="connsiteX0" fmla="*/ 0 w 3967973"/>
              <a:gd name="connsiteY0" fmla="*/ 0 h 3383280"/>
              <a:gd name="connsiteX1" fmla="*/ 3605273 w 3967973"/>
              <a:gd name="connsiteY1" fmla="*/ 0 h 3383280"/>
              <a:gd name="connsiteX2" fmla="*/ 3704836 w 3967973"/>
              <a:gd name="connsiteY2" fmla="*/ 163887 h 3383280"/>
              <a:gd name="connsiteX3" fmla="*/ 3967973 w 3967973"/>
              <a:gd name="connsiteY3" fmla="*/ 1203093 h 3383280"/>
              <a:gd name="connsiteX4" fmla="*/ 1787786 w 3967973"/>
              <a:gd name="connsiteY4" fmla="*/ 3383280 h 3383280"/>
              <a:gd name="connsiteX5" fmla="*/ 105448 w 3967973"/>
              <a:gd name="connsiteY5" fmla="*/ 2589894 h 3383280"/>
              <a:gd name="connsiteX6" fmla="*/ 0 w 3967973"/>
              <a:gd name="connsiteY6" fmla="*/ 2448881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48CB4BEB-BF67-3F4E-A9DD-89A3739B0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9783" y="276649"/>
            <a:ext cx="2407828" cy="223928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48F263EA-1AAF-2742-A608-2A0AA572F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9913" y="4658549"/>
            <a:ext cx="1921933" cy="1921933"/>
          </a:xfrm>
          <a:prstGeom prst="rect">
            <a:avLst/>
          </a:prstGeom>
        </p:spPr>
      </p:pic>
      <p:pic>
        <p:nvPicPr>
          <p:cNvPr id="8" name="Pladsholder til billede 7">
            <a:extLst>
              <a:ext uri="{FF2B5EF4-FFF2-40B4-BE49-F238E27FC236}">
                <a16:creationId xmlns:a16="http://schemas.microsoft.com/office/drawing/2014/main" id="{89AE7DC1-13C4-7949-BAC6-A06845BFCB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t="3326" b="3326"/>
          <a:stretch>
            <a:fillRect/>
          </a:stretch>
        </p:blipFill>
        <p:spPr>
          <a:xfrm>
            <a:off x="4060390" y="3186521"/>
            <a:ext cx="1858273" cy="1752183"/>
          </a:xfrm>
          <a:prstGeom prst="rect">
            <a:avLst/>
          </a:prstGeo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57E1DE-EE9D-4997-BD8B-47205BA112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15004" y="2871982"/>
            <a:ext cx="4238563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endParaRPr lang="en-US" sz="1800" dirty="0">
              <a:latin typeface="+mn-lt"/>
              <a:cs typeface="+mn-cs"/>
            </a:endParaRPr>
          </a:p>
          <a:p>
            <a:pPr marL="0"/>
            <a:endParaRPr lang="en-US" sz="1800" dirty="0">
              <a:latin typeface="+mn-lt"/>
              <a:cs typeface="+mn-cs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55A2AD7-4B01-1A4A-841D-954C331D000C}"/>
              </a:ext>
            </a:extLst>
          </p:cNvPr>
          <p:cNvSpPr txBox="1"/>
          <p:nvPr/>
        </p:nvSpPr>
        <p:spPr>
          <a:xfrm>
            <a:off x="9647714" y="6870700"/>
            <a:ext cx="254428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a-DK" sz="700">
                <a:solidFill>
                  <a:srgbClr val="FFFFFF"/>
                </a:solidFill>
                <a:hlinkClick r:id="rId8" tooltip="https://commons.wikimedia.org/wiki/File:Skype_logo_(2019%E2%80%93present)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billede</a:t>
            </a:r>
            <a:r>
              <a:rPr lang="da-DK" sz="700">
                <a:solidFill>
                  <a:srgbClr val="FFFFFF"/>
                </a:solidFill>
              </a:rPr>
              <a:t> efter Ukendt forfatter er licenseret under </a:t>
            </a:r>
            <a:r>
              <a:rPr lang="da-DK" sz="700">
                <a:solidFill>
                  <a:srgbClr val="FFFFFF"/>
                </a:solidFill>
                <a:hlinkClick r:id="rId9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da-DK" sz="700">
              <a:solidFill>
                <a:srgbClr val="FFFFFF"/>
              </a:solidFill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EB15F3E-03F5-484E-8827-951F94FE52BB}"/>
              </a:ext>
            </a:extLst>
          </p:cNvPr>
          <p:cNvSpPr txBox="1"/>
          <p:nvPr/>
        </p:nvSpPr>
        <p:spPr>
          <a:xfrm>
            <a:off x="6957678" y="6870700"/>
            <a:ext cx="26773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a-DK" sz="700">
                <a:solidFill>
                  <a:srgbClr val="FFFFFF"/>
                </a:solidFill>
                <a:hlinkClick r:id="rId6" tooltip="https://blogs.sussex.ac.uk/tel/2020/04/07/zoom-for-online-teaching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billede</a:t>
            </a:r>
            <a:r>
              <a:rPr lang="da-DK" sz="700">
                <a:solidFill>
                  <a:srgbClr val="FFFFFF"/>
                </a:solidFill>
              </a:rPr>
              <a:t> efter Ukendt forfatter er licenseret under </a:t>
            </a:r>
            <a:r>
              <a:rPr lang="da-DK" sz="700">
                <a:solidFill>
                  <a:srgbClr val="FFFFFF"/>
                </a:solidFill>
                <a:hlinkClick r:id="rId10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da-DK" sz="700">
              <a:solidFill>
                <a:srgbClr val="FFFFFF"/>
              </a:solidFill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9038606-AFE3-E346-A7E2-8FE5C8B6CDB6}"/>
              </a:ext>
            </a:extLst>
          </p:cNvPr>
          <p:cNvSpPr txBox="1"/>
          <p:nvPr/>
        </p:nvSpPr>
        <p:spPr>
          <a:xfrm>
            <a:off x="4400692" y="6870700"/>
            <a:ext cx="254428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a-DK" sz="700">
                <a:solidFill>
                  <a:srgbClr val="FFFFFF"/>
                </a:solidFill>
                <a:hlinkClick r:id="rId4" tooltip="https://commons.wikimedia.org/wiki/File:Microsoft_Office_Teams_(2018%E2%80%93present)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billede</a:t>
            </a:r>
            <a:r>
              <a:rPr lang="da-DK" sz="700">
                <a:solidFill>
                  <a:srgbClr val="FFFFFF"/>
                </a:solidFill>
              </a:rPr>
              <a:t> efter Ukendt forfatter er licenseret under </a:t>
            </a:r>
            <a:r>
              <a:rPr lang="da-DK" sz="700">
                <a:solidFill>
                  <a:srgbClr val="FFFFFF"/>
                </a:solidFill>
                <a:hlinkClick r:id="rId9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da-DK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81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A39381-BF37-CB48-8A82-90BBA7E9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60290"/>
            <a:ext cx="10515600" cy="1301476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UDFORDRINGER/ERFARINGER</a:t>
            </a:r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C3751F0-5A80-CC41-A3B7-160981F42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06717"/>
            <a:ext cx="10515600" cy="11552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Nogle borgere har meget nemt ved at indgå i </a:t>
            </a:r>
            <a:r>
              <a:rPr lang="da-DK" sz="3600" dirty="0" err="1">
                <a:solidFill>
                  <a:srgbClr val="0070C0"/>
                </a:solidFill>
              </a:rPr>
              <a:t>on-line</a:t>
            </a:r>
            <a:r>
              <a:rPr lang="da-DK" sz="3600" dirty="0">
                <a:solidFill>
                  <a:srgbClr val="0070C0"/>
                </a:solidFill>
              </a:rPr>
              <a:t> behandling.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Nogle har brug for ret meget teknisk hjælp til at etablere forbindelsen mv.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Nogle opgav det fuldstændig.</a:t>
            </a:r>
          </a:p>
        </p:txBody>
      </p:sp>
    </p:spTree>
    <p:extLst>
      <p:ext uri="{BB962C8B-B14F-4D97-AF65-F5344CB8AC3E}">
        <p14:creationId xmlns:p14="http://schemas.microsoft.com/office/powerpoint/2010/main" val="101755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DC04D5-2CE2-1141-94AF-D21D6DC5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74" y="576263"/>
            <a:ext cx="10515600" cy="1977751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UDVIDELSE AF VORES ON-LINE- TILBUD TIL STØRRE GRUPPER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7705E6D-8E8F-CE4E-B2E7-210833532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960" y="2803800"/>
            <a:ext cx="10515600" cy="28560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Tilbyde </a:t>
            </a:r>
            <a:r>
              <a:rPr lang="da-DK" sz="3600" dirty="0" err="1">
                <a:solidFill>
                  <a:srgbClr val="0070C0"/>
                </a:solidFill>
              </a:rPr>
              <a:t>mindfullness</a:t>
            </a:r>
            <a:r>
              <a:rPr lang="da-DK" sz="3600" dirty="0">
                <a:solidFill>
                  <a:srgbClr val="0070C0"/>
                </a:solidFill>
              </a:rPr>
              <a:t> over zoom 3 gange om ugen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Tilbyde yoga-klasse 2 gange om ugen.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Etablere </a:t>
            </a:r>
            <a:r>
              <a:rPr lang="da-DK" sz="3600" dirty="0" err="1">
                <a:solidFill>
                  <a:srgbClr val="0070C0"/>
                </a:solidFill>
              </a:rPr>
              <a:t>psykoedukation</a:t>
            </a:r>
            <a:r>
              <a:rPr lang="da-DK" sz="3600" dirty="0">
                <a:solidFill>
                  <a:srgbClr val="0070C0"/>
                </a:solidFill>
              </a:rPr>
              <a:t>/undervisning </a:t>
            </a:r>
          </a:p>
        </p:txBody>
      </p:sp>
    </p:spTree>
    <p:extLst>
      <p:ext uri="{BB962C8B-B14F-4D97-AF65-F5344CB8AC3E}">
        <p14:creationId xmlns:p14="http://schemas.microsoft.com/office/powerpoint/2010/main" val="145105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22859-D8DE-9C42-8B09-5C1181100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2731"/>
            <a:ext cx="10515600" cy="2852737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ÅRSAGER TIL FORSKEL PÅ BORGERNES TILGANG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EA6D7ED-D2EE-F147-B0C8-0037CBA00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1491" y="3429000"/>
            <a:ext cx="10515600" cy="23254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Generationsforskelle, kendskab til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Kognitive udfordringer.</a:t>
            </a:r>
          </a:p>
        </p:txBody>
      </p:sp>
    </p:spTree>
    <p:extLst>
      <p:ext uri="{BB962C8B-B14F-4D97-AF65-F5344CB8AC3E}">
        <p14:creationId xmlns:p14="http://schemas.microsoft.com/office/powerpoint/2010/main" val="379760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C302B-85C2-2C4F-98EE-85A6081E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35247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Back to normal – og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hva´så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12" descr="Afbrudt">
            <a:extLst>
              <a:ext uri="{FF2B5EF4-FFF2-40B4-BE49-F238E27FC236}">
                <a16:creationId xmlns:a16="http://schemas.microsoft.com/office/drawing/2014/main" id="{D8785994-2CB5-444A-BAF9-95AB4F778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500" y="1344157"/>
            <a:ext cx="4169664" cy="4169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3137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5751B-5346-C14B-9759-26A5CBBCD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22"/>
            <a:ext cx="10515600" cy="1500188"/>
          </a:xfrm>
        </p:spPr>
        <p:txBody>
          <a:bodyPr/>
          <a:lstStyle/>
          <a:p>
            <a:r>
              <a:rPr lang="da-DK" sz="6000" b="1" dirty="0">
                <a:solidFill>
                  <a:srgbClr val="0070C0"/>
                </a:solidFill>
              </a:rPr>
              <a:t>Back to normal</a:t>
            </a:r>
          </a:p>
        </p:txBody>
      </p:sp>
      <p:graphicFrame>
        <p:nvGraphicFramePr>
          <p:cNvPr id="5" name="Pladsholder til tekst 2">
            <a:extLst>
              <a:ext uri="{FF2B5EF4-FFF2-40B4-BE49-F238E27FC236}">
                <a16:creationId xmlns:a16="http://schemas.microsoft.com/office/drawing/2014/main" id="{43FF1EC9-B486-4297-858B-BA85AE63009B}"/>
              </a:ext>
            </a:extLst>
          </p:cNvPr>
          <p:cNvGraphicFramePr/>
          <p:nvPr/>
        </p:nvGraphicFramePr>
        <p:xfrm>
          <a:off x="626898" y="1930509"/>
          <a:ext cx="10515600" cy="2988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788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4AA5E-9F53-3940-AC4E-A892621D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5385"/>
            <a:ext cx="10515600" cy="1500188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LÆRING FOR MIG SOM LEDER.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B1C977-13CF-A941-B638-9A7FACB58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07960"/>
            <a:ext cx="10515600" cy="15001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Som alle andre nye tiltag, skal </a:t>
            </a:r>
            <a:r>
              <a:rPr lang="da-DK" sz="4000" dirty="0" err="1">
                <a:solidFill>
                  <a:srgbClr val="0070C0"/>
                </a:solidFill>
              </a:rPr>
              <a:t>on-line-behandling</a:t>
            </a:r>
            <a:r>
              <a:rPr lang="da-DK" sz="4000" dirty="0">
                <a:solidFill>
                  <a:srgbClr val="0070C0"/>
                </a:solidFill>
              </a:rPr>
              <a:t> systematiseres og struktureres.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En kniv for struben er ikke nok i det lange løb, den forsvinder jo igen.</a:t>
            </a:r>
          </a:p>
        </p:txBody>
      </p:sp>
    </p:spTree>
    <p:extLst>
      <p:ext uri="{BB962C8B-B14F-4D97-AF65-F5344CB8AC3E}">
        <p14:creationId xmlns:p14="http://schemas.microsoft.com/office/powerpoint/2010/main" val="413657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AF377-4033-CE49-8430-A7F87A71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 fontScale="90000"/>
          </a:bodyPr>
          <a:lstStyle/>
          <a:p>
            <a:r>
              <a:rPr lang="da-DK" b="1" dirty="0">
                <a:solidFill>
                  <a:schemeClr val="accent1"/>
                </a:solidFill>
              </a:rPr>
              <a:t>BLÅ KORS BEHANDLINGSCENTER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CBE3A4-1F2A-EE4D-80F9-E2F1BE1EA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71" y="2316480"/>
            <a:ext cx="5120113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b="1" dirty="0">
                <a:solidFill>
                  <a:srgbClr val="54719A"/>
                </a:solidFill>
              </a:rPr>
              <a:t>3 afdelinger:</a:t>
            </a:r>
          </a:p>
          <a:p>
            <a:pPr marL="0" indent="0">
              <a:buNone/>
            </a:pPr>
            <a:r>
              <a:rPr lang="da-DK" sz="3600" dirty="0">
                <a:solidFill>
                  <a:srgbClr val="54719A"/>
                </a:solidFill>
              </a:rPr>
              <a:t>Behandlingscenter i Taastrup</a:t>
            </a:r>
          </a:p>
          <a:p>
            <a:pPr marL="0" indent="0">
              <a:buNone/>
            </a:pPr>
            <a:r>
              <a:rPr lang="da-DK" sz="3600" dirty="0">
                <a:solidFill>
                  <a:srgbClr val="54719A"/>
                </a:solidFill>
              </a:rPr>
              <a:t>2 alkoholrådgivninger i hhv. Taastrup Hovedgade og i Albertslund Centrum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6A192-8950-4563-AA46-26077C5A7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54" r="18730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3810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AF377-4033-CE49-8430-A7F87A71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da-DK" sz="4100" b="1" dirty="0">
                <a:solidFill>
                  <a:schemeClr val="accent1"/>
                </a:solidFill>
              </a:rPr>
              <a:t>BLÅ KORS BEHANDLINGSCENTER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CBE3A4-1F2A-EE4D-80F9-E2F1BE1EA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934" y="2115117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/>
              <a:t>Tilbyder både døgnbehandling og ambulant alkoholbehandling</a:t>
            </a:r>
          </a:p>
          <a:p>
            <a:r>
              <a:rPr lang="da-DK" sz="2000" dirty="0" err="1"/>
              <a:t>Ca</a:t>
            </a:r>
            <a:r>
              <a:rPr lang="da-DK" sz="2000" dirty="0"/>
              <a:t> 220 borgere indskrevet i aktive ambulante forløb.</a:t>
            </a:r>
          </a:p>
          <a:p>
            <a:r>
              <a:rPr lang="da-DK" sz="2000" dirty="0"/>
              <a:t>5 ambulante behandlingsgrupper, 2 daggrupper og 2 aftengrupper.</a:t>
            </a:r>
          </a:p>
          <a:p>
            <a:r>
              <a:rPr lang="da-DK" sz="2000" dirty="0"/>
              <a:t>2 grupper for pårørende</a:t>
            </a:r>
          </a:p>
          <a:p>
            <a:r>
              <a:rPr lang="da-DK" sz="2000" dirty="0"/>
              <a:t>2 efterbehandlingsgrupper</a:t>
            </a:r>
          </a:p>
          <a:p>
            <a:r>
              <a:rPr lang="da-DK" sz="2000" dirty="0"/>
              <a:t>14 værelser til borgere i døgnbehandling.</a:t>
            </a:r>
          </a:p>
          <a:p>
            <a:r>
              <a:rPr lang="da-DK" sz="2000" dirty="0"/>
              <a:t>Diverse aktiviteter som alle indskrevne borgere kan deltage i, alle ugens dage.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6A192-8950-4563-AA46-26077C5A7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87" r="2686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AB5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30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60F494-B96D-FB4F-9A19-183633AE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da-DK" sz="4100" b="1" dirty="0">
                <a:solidFill>
                  <a:srgbClr val="FFFFFF"/>
                </a:solidFill>
              </a:rPr>
              <a:t>Ledelsen har ønsket opstart med digital behandling i et par år.</a:t>
            </a:r>
            <a:br>
              <a:rPr lang="da-DK" sz="4100" b="1" dirty="0">
                <a:solidFill>
                  <a:srgbClr val="FFFFFF"/>
                </a:solidFill>
              </a:rPr>
            </a:br>
            <a:r>
              <a:rPr lang="da-DK" sz="4100" b="1" dirty="0">
                <a:solidFill>
                  <a:srgbClr val="FFFFFF"/>
                </a:solidFill>
              </a:rPr>
              <a:t>Der blev set flere fordele: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3D340B-C670-FF4B-A74C-B64B27883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2" y="403850"/>
            <a:ext cx="5753098" cy="5412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2400" dirty="0"/>
          </a:p>
          <a:p>
            <a:r>
              <a:rPr lang="da-DK" sz="3600" dirty="0">
                <a:solidFill>
                  <a:srgbClr val="0070C0"/>
                </a:solidFill>
              </a:rPr>
              <a:t>Fleksibilitet for borgerne i behandling.</a:t>
            </a:r>
          </a:p>
          <a:p>
            <a:r>
              <a:rPr lang="da-DK" sz="3600" dirty="0">
                <a:solidFill>
                  <a:srgbClr val="0070C0"/>
                </a:solidFill>
              </a:rPr>
              <a:t>Nogle borgere har vanskeligt ved fremmøde grundet arbejdstider eller udstationering.</a:t>
            </a:r>
          </a:p>
          <a:p>
            <a:r>
              <a:rPr lang="da-DK" sz="3600" dirty="0">
                <a:solidFill>
                  <a:srgbClr val="0070C0"/>
                </a:solidFill>
              </a:rPr>
              <a:t>Andre grunde til vanskelighed med fremmøde.</a:t>
            </a:r>
          </a:p>
        </p:txBody>
      </p:sp>
    </p:spTree>
    <p:extLst>
      <p:ext uri="{BB962C8B-B14F-4D97-AF65-F5344CB8AC3E}">
        <p14:creationId xmlns:p14="http://schemas.microsoft.com/office/powerpoint/2010/main" val="409235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37A811-AE29-1B48-8277-AD1B1F4E4E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Modstand hos behandlerne.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4CDA4A-8018-134B-84BD-2B19A08F17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21862" y="1719618"/>
            <a:ext cx="5948831" cy="433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EFFFF"/>
                </a:solidFill>
              </a:rPr>
              <a:t>Psykoterapeuter</a:t>
            </a:r>
            <a:r>
              <a:rPr lang="en-US" b="1" dirty="0">
                <a:solidFill>
                  <a:srgbClr val="FEFFFF"/>
                </a:solidFill>
              </a:rPr>
              <a:t> har tradition for at </a:t>
            </a:r>
            <a:r>
              <a:rPr lang="en-US" b="1" dirty="0" err="1">
                <a:solidFill>
                  <a:srgbClr val="FEFFFF"/>
                </a:solidFill>
              </a:rPr>
              <a:t>vægtlægge</a:t>
            </a:r>
            <a:r>
              <a:rPr lang="en-US" b="1" dirty="0">
                <a:solidFill>
                  <a:srgbClr val="FEFFFF"/>
                </a:solidFill>
              </a:rPr>
              <a:t> relationen.</a:t>
            </a:r>
          </a:p>
          <a:p>
            <a:pPr marL="0"/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”Det </a:t>
            </a:r>
            <a:r>
              <a:rPr lang="en-US" dirty="0" err="1">
                <a:solidFill>
                  <a:srgbClr val="FEFFFF"/>
                </a:solidFill>
              </a:rPr>
              <a:t>går</a:t>
            </a:r>
            <a:r>
              <a:rPr lang="en-US" dirty="0">
                <a:solidFill>
                  <a:srgbClr val="FEFFFF"/>
                </a:solidFill>
              </a:rPr>
              <a:t> ud over relationen”</a:t>
            </a:r>
          </a:p>
          <a:p>
            <a:pPr marL="0"/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”Man kan ikke etablere en ”rigtig” og </a:t>
            </a:r>
            <a:r>
              <a:rPr lang="en-US" dirty="0" err="1">
                <a:solidFill>
                  <a:srgbClr val="FEFFFF"/>
                </a:solidFill>
              </a:rPr>
              <a:t>nær</a:t>
            </a:r>
            <a:r>
              <a:rPr lang="en-US" dirty="0">
                <a:solidFill>
                  <a:srgbClr val="FEFFFF"/>
                </a:solidFill>
              </a:rPr>
              <a:t> </a:t>
            </a:r>
            <a:r>
              <a:rPr lang="en-US" dirty="0" err="1">
                <a:solidFill>
                  <a:srgbClr val="FEFFFF"/>
                </a:solidFill>
              </a:rPr>
              <a:t>kontakt</a:t>
            </a:r>
            <a:r>
              <a:rPr lang="en-US" dirty="0">
                <a:solidFill>
                  <a:srgbClr val="FEFFFF"/>
                </a:solidFill>
              </a:rPr>
              <a:t>.”</a:t>
            </a:r>
          </a:p>
          <a:p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”Det kan aldrig blive rigtig terapi.”</a:t>
            </a:r>
          </a:p>
        </p:txBody>
      </p:sp>
    </p:spTree>
    <p:extLst>
      <p:ext uri="{BB962C8B-B14F-4D97-AF65-F5344CB8AC3E}">
        <p14:creationId xmlns:p14="http://schemas.microsoft.com/office/powerpoint/2010/main" val="248674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4C214B6-13E1-544A-8C06-F61BD6A95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258" y="1734207"/>
            <a:ext cx="6105194" cy="303419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KNIVEN FOR STRUBEN</a:t>
            </a:r>
            <a:b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COVID 19</a:t>
            </a:r>
          </a:p>
        </p:txBody>
      </p:sp>
    </p:spTree>
    <p:extLst>
      <p:ext uri="{BB962C8B-B14F-4D97-AF65-F5344CB8AC3E}">
        <p14:creationId xmlns:p14="http://schemas.microsoft.com/office/powerpoint/2010/main" val="51853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FECF5-7F39-D541-B963-FAFA07AE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da-DK" sz="6000" b="1" dirty="0">
                <a:solidFill>
                  <a:srgbClr val="0070C0"/>
                </a:solidFill>
              </a:rPr>
              <a:t>Konsekvenser.</a:t>
            </a:r>
            <a:br>
              <a:rPr lang="da-DK" sz="6000" b="1" dirty="0">
                <a:solidFill>
                  <a:srgbClr val="0070C0"/>
                </a:solidFill>
              </a:rPr>
            </a:br>
            <a:br>
              <a:rPr lang="da-DK" sz="6000" b="1" dirty="0">
                <a:solidFill>
                  <a:srgbClr val="0070C0"/>
                </a:solidFill>
              </a:rPr>
            </a:br>
            <a:br>
              <a:rPr lang="da-DK" sz="6000" b="1" dirty="0">
                <a:solidFill>
                  <a:srgbClr val="0070C0"/>
                </a:solidFill>
              </a:rPr>
            </a:br>
            <a:endParaRPr lang="da-DK" sz="6000" b="1" dirty="0">
              <a:solidFill>
                <a:srgbClr val="0070C0"/>
              </a:solidFill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34E19C4-7184-C048-939C-7800F57F81AA}"/>
              </a:ext>
            </a:extLst>
          </p:cNvPr>
          <p:cNvSpPr txBox="1"/>
          <p:nvPr/>
        </p:nvSpPr>
        <p:spPr>
          <a:xfrm>
            <a:off x="520262" y="1494242"/>
            <a:ext cx="10833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Sende (næsten) alle medarbejdere hjem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Indkøbe mobiltelefoner til alle.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4000" dirty="0">
                <a:solidFill>
                  <a:srgbClr val="0070C0"/>
                </a:solidFill>
              </a:rPr>
              <a:t>Etablere nødberedskab på behandlingscentret til varetagelse af akutbehandling, lægekonsultationer, abstinensbehandling, </a:t>
            </a:r>
            <a:r>
              <a:rPr lang="da-DK" sz="4000" dirty="0" err="1">
                <a:solidFill>
                  <a:srgbClr val="0070C0"/>
                </a:solidFill>
              </a:rPr>
              <a:t>forsamtaler</a:t>
            </a:r>
            <a:r>
              <a:rPr lang="da-DK" sz="4000" dirty="0">
                <a:solidFill>
                  <a:srgbClr val="0070C0"/>
                </a:solidFill>
              </a:rPr>
              <a:t> mv.</a:t>
            </a:r>
          </a:p>
        </p:txBody>
      </p:sp>
    </p:spTree>
    <p:extLst>
      <p:ext uri="{BB962C8B-B14F-4D97-AF65-F5344CB8AC3E}">
        <p14:creationId xmlns:p14="http://schemas.microsoft.com/office/powerpoint/2010/main" val="131006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FE226-1979-2546-AF4B-99A889A0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99090"/>
            <a:ext cx="10515600" cy="1669447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Etablering af behandlingssessioner på Zoom.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D1DD4DD-7978-7A47-9E33-96C2C0B1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59421"/>
            <a:ext cx="10515600" cy="3630229"/>
          </a:xfrm>
        </p:spPr>
        <p:txBody>
          <a:bodyPr/>
          <a:lstStyle/>
          <a:p>
            <a:r>
              <a:rPr lang="da-DK" sz="4000" dirty="0">
                <a:solidFill>
                  <a:srgbClr val="0070C0"/>
                </a:solidFill>
              </a:rPr>
              <a:t>Efter at have afprøvet telefon-sessioner, blev video-sessioner oplevet som et skridt nærmere ”rigtig” terapi med en oplevet tættere kontakt.</a:t>
            </a:r>
          </a:p>
          <a:p>
            <a:r>
              <a:rPr lang="da-DK" sz="4000" dirty="0">
                <a:solidFill>
                  <a:srgbClr val="0070C0"/>
                </a:solidFill>
              </a:rPr>
              <a:t>Behandlerne var nu ret positive stemt. </a:t>
            </a:r>
            <a:r>
              <a:rPr lang="da-DK" sz="4000" b="1" dirty="0">
                <a:solidFill>
                  <a:srgbClr val="7030A0"/>
                </a:solidFill>
                <a:sym typeface="Wingdings" pitchFamily="2" charset="2"/>
              </a:rPr>
              <a:t></a:t>
            </a:r>
            <a:endParaRPr lang="da-DK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7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D5314C-EB55-DE4C-B159-A96A2371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87061"/>
            <a:ext cx="10515600" cy="1364538"/>
          </a:xfrm>
        </p:spPr>
        <p:txBody>
          <a:bodyPr/>
          <a:lstStyle/>
          <a:p>
            <a:r>
              <a:rPr lang="da-DK" b="1" dirty="0">
                <a:solidFill>
                  <a:srgbClr val="0070C0"/>
                </a:solidFill>
              </a:rPr>
              <a:t>UDFORDRINGER/ERFARINGER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CDDE95-5DB3-EF47-9EF3-6401B0284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429" y="2051599"/>
            <a:ext cx="10515600" cy="34505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Der måtte udarbejdes og tydeliggøres nogle spilleregler for video-terapi.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Sikre at borgeren var alene i rummet, uden familiemedlemmer der overværede/overvågede sessionen.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70C0"/>
                </a:solidFill>
              </a:rPr>
              <a:t>Behandlerne oplevede at det var vanskeligere at sikre, at borgeren ikke var påvirket under sessionen.</a:t>
            </a:r>
          </a:p>
        </p:txBody>
      </p:sp>
    </p:spTree>
    <p:extLst>
      <p:ext uri="{BB962C8B-B14F-4D97-AF65-F5344CB8AC3E}">
        <p14:creationId xmlns:p14="http://schemas.microsoft.com/office/powerpoint/2010/main" val="357179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946F9245C7F541B1A4188F0242F016" ma:contentTypeVersion="11" ma:contentTypeDescription="Opret et nyt dokument." ma:contentTypeScope="" ma:versionID="a2fcc3f244aed6bad27fd358dee8895b">
  <xsd:schema xmlns:xsd="http://www.w3.org/2001/XMLSchema" xmlns:xs="http://www.w3.org/2001/XMLSchema" xmlns:p="http://schemas.microsoft.com/office/2006/metadata/properties" xmlns:ns2="9363e465-7431-4576-b695-e57b65725e52" xmlns:ns3="d7e511f9-52f5-4e9b-b6b2-d0baf13b1007" targetNamespace="http://schemas.microsoft.com/office/2006/metadata/properties" ma:root="true" ma:fieldsID="01307deb3cc57e2e861b63214a330854" ns2:_="" ns3:_="">
    <xsd:import namespace="9363e465-7431-4576-b695-e57b65725e52"/>
    <xsd:import namespace="d7e511f9-52f5-4e9b-b6b2-d0baf13b100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e465-7431-4576-b695-e57b65725e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511f9-52f5-4e9b-b6b2-d0baf13b1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6AA972-C8BE-42FB-A48B-CAF7DDD78A4C}"/>
</file>

<file path=customXml/itemProps2.xml><?xml version="1.0" encoding="utf-8"?>
<ds:datastoreItem xmlns:ds="http://schemas.openxmlformats.org/officeDocument/2006/customXml" ds:itemID="{D9B025DB-9BE5-4864-8100-E1AEDC3E9AD8}"/>
</file>

<file path=customXml/itemProps3.xml><?xml version="1.0" encoding="utf-8"?>
<ds:datastoreItem xmlns:ds="http://schemas.openxmlformats.org/officeDocument/2006/customXml" ds:itemID="{FB86074A-52ED-49DD-A627-9387B15512A7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488</Words>
  <Application>Microsoft Macintosh PowerPoint</Application>
  <PresentationFormat>Widescreen</PresentationFormat>
  <Paragraphs>62</Paragraphs>
  <Slides>15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ERFARING MED DIGITAL BEHANDLING PÅ BLÅ KORS BEHANDLINGSCENTER   v.  Helle Kjær  Centerleder/cand.psych.aut. </vt:lpstr>
      <vt:lpstr>BLÅ KORS BEHANDLINGSCENTER</vt:lpstr>
      <vt:lpstr>BLÅ KORS BEHANDLINGSCENTER</vt:lpstr>
      <vt:lpstr>Ledelsen har ønsket opstart med digital behandling i et par år. Der blev set flere fordele:</vt:lpstr>
      <vt:lpstr>Modstand hos behandlerne.</vt:lpstr>
      <vt:lpstr>  KNIVEN FOR STRUBEN  COVID 19</vt:lpstr>
      <vt:lpstr>Konsekvenser.   </vt:lpstr>
      <vt:lpstr>Etablering af behandlingssessioner på Zoom.</vt:lpstr>
      <vt:lpstr>UDFORDRINGER/ERFARINGER</vt:lpstr>
      <vt:lpstr>UDFORDRINGER/ERFARINGER</vt:lpstr>
      <vt:lpstr>UDVIDELSE AF VORES ON-LINE- TILBUD TIL STØRRE GRUPPER</vt:lpstr>
      <vt:lpstr>ÅRSAGER TIL FORSKEL PÅ BORGERNES TILGANG</vt:lpstr>
      <vt:lpstr>Back to normal – og hva´så?</vt:lpstr>
      <vt:lpstr>Back to normal</vt:lpstr>
      <vt:lpstr>LÆRING FOR MIG SOM LEDER.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 MED DIGITAL BEHANDLING PÅ BLÅ KORS BEHANDLINGSCENTER   v.  Helle Kjær  Centerleder/cand.psych.aut. </dc:title>
  <dc:creator>Microsoft Office User</dc:creator>
  <cp:lastModifiedBy>Microsoft Office User</cp:lastModifiedBy>
  <cp:revision>4</cp:revision>
  <dcterms:created xsi:type="dcterms:W3CDTF">2020-11-09T19:15:42Z</dcterms:created>
  <dcterms:modified xsi:type="dcterms:W3CDTF">2020-11-21T22:07:58Z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0x0101003D946F9245C7F541B1A4188F0242F016</vt:lpwstr>
  </property>
</Properties>
</file>